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4"/>
  </p:notesMasterIdLst>
  <p:handoutMasterIdLst>
    <p:handoutMasterId r:id="rId65"/>
  </p:handoutMasterIdLst>
  <p:sldIdLst>
    <p:sldId id="1777" r:id="rId2"/>
    <p:sldId id="1774" r:id="rId3"/>
    <p:sldId id="1776" r:id="rId4"/>
    <p:sldId id="1778" r:id="rId5"/>
    <p:sldId id="1814" r:id="rId6"/>
    <p:sldId id="1813" r:id="rId7"/>
    <p:sldId id="1780" r:id="rId8"/>
    <p:sldId id="1781" r:id="rId9"/>
    <p:sldId id="1782" r:id="rId10"/>
    <p:sldId id="1783" r:id="rId11"/>
    <p:sldId id="1784" r:id="rId12"/>
    <p:sldId id="1785" r:id="rId13"/>
    <p:sldId id="1786" r:id="rId14"/>
    <p:sldId id="1787" r:id="rId15"/>
    <p:sldId id="1788" r:id="rId16"/>
    <p:sldId id="1789" r:id="rId17"/>
    <p:sldId id="1790" r:id="rId18"/>
    <p:sldId id="1791" r:id="rId19"/>
    <p:sldId id="1792" r:id="rId20"/>
    <p:sldId id="1793" r:id="rId21"/>
    <p:sldId id="1794" r:id="rId22"/>
    <p:sldId id="1795" r:id="rId23"/>
    <p:sldId id="1796" r:id="rId24"/>
    <p:sldId id="1797" r:id="rId25"/>
    <p:sldId id="1816" r:id="rId26"/>
    <p:sldId id="1817" r:id="rId27"/>
    <p:sldId id="1818" r:id="rId28"/>
    <p:sldId id="1799" r:id="rId29"/>
    <p:sldId id="1801" r:id="rId30"/>
    <p:sldId id="1802" r:id="rId31"/>
    <p:sldId id="1803" r:id="rId32"/>
    <p:sldId id="1804" r:id="rId33"/>
    <p:sldId id="1805" r:id="rId34"/>
    <p:sldId id="1806" r:id="rId35"/>
    <p:sldId id="1807" r:id="rId36"/>
    <p:sldId id="1809" r:id="rId37"/>
    <p:sldId id="1800" r:id="rId38"/>
    <p:sldId id="1810" r:id="rId39"/>
    <p:sldId id="1808" r:id="rId40"/>
    <p:sldId id="1811" r:id="rId41"/>
    <p:sldId id="1819" r:id="rId42"/>
    <p:sldId id="1820" r:id="rId43"/>
    <p:sldId id="1812" r:id="rId44"/>
    <p:sldId id="1821" r:id="rId45"/>
    <p:sldId id="1822" r:id="rId46"/>
    <p:sldId id="1823" r:id="rId47"/>
    <p:sldId id="1824" r:id="rId48"/>
    <p:sldId id="1825" r:id="rId49"/>
    <p:sldId id="1826" r:id="rId50"/>
    <p:sldId id="1827" r:id="rId51"/>
    <p:sldId id="1828" r:id="rId52"/>
    <p:sldId id="1829" r:id="rId53"/>
    <p:sldId id="1830" r:id="rId54"/>
    <p:sldId id="1831" r:id="rId55"/>
    <p:sldId id="1832" r:id="rId56"/>
    <p:sldId id="1833" r:id="rId57"/>
    <p:sldId id="1834" r:id="rId58"/>
    <p:sldId id="1835" r:id="rId59"/>
    <p:sldId id="1836" r:id="rId60"/>
    <p:sldId id="1837" r:id="rId61"/>
    <p:sldId id="1838" r:id="rId62"/>
    <p:sldId id="1839"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16" autoAdjust="0"/>
    <p:restoredTop sz="88328" autoAdjust="0"/>
  </p:normalViewPr>
  <p:slideViewPr>
    <p:cSldViewPr>
      <p:cViewPr>
        <p:scale>
          <a:sx n="145" d="100"/>
          <a:sy n="145" d="100"/>
        </p:scale>
        <p:origin x="3848" y="136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11/18/19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11/18/19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s://en.wikipedia.org/wiki/Joint_entropy" TargetMode="External"/><Relationship Id="rId20" Type="http://schemas.openxmlformats.org/officeDocument/2006/relationships/hyperlink" Target="https://en.wikipedia.org/wiki/Template:Information_theory" TargetMode="External"/><Relationship Id="rId10" Type="http://schemas.openxmlformats.org/officeDocument/2006/relationships/hyperlink" Target="https://en.wikipedia.org/wiki/Mutual_information" TargetMode="External"/><Relationship Id="rId11" Type="http://schemas.openxmlformats.org/officeDocument/2006/relationships/hyperlink" Target="https://en.wikipedia.org/wiki/Conditional_mutual_information" TargetMode="External"/><Relationship Id="rId12" Type="http://schemas.openxmlformats.org/officeDocument/2006/relationships/hyperlink" Target="https://en.wikipedia.org/wiki/Relative_entropy" TargetMode="External"/><Relationship Id="rId13" Type="http://schemas.openxmlformats.org/officeDocument/2006/relationships/hyperlink" Target="https://en.wikipedia.org/wiki/Entropy_rate" TargetMode="External"/><Relationship Id="rId14" Type="http://schemas.openxmlformats.org/officeDocument/2006/relationships/hyperlink" Target="https://en.wikipedia.org/wiki/Asymptotic_equipartition_property" TargetMode="External"/><Relationship Id="rId15" Type="http://schemas.openxmlformats.org/officeDocument/2006/relationships/hyperlink" Target="https://en.wikipedia.org/wiki/Rate%E2%80%93distortion_theory" TargetMode="External"/><Relationship Id="rId16" Type="http://schemas.openxmlformats.org/officeDocument/2006/relationships/hyperlink" Target="https://en.wikipedia.org/wiki/Shannon's_source_coding_theorem" TargetMode="External"/><Relationship Id="rId17" Type="http://schemas.openxmlformats.org/officeDocument/2006/relationships/hyperlink" Target="https://en.wikipedia.org/wiki/Channel_capacity" TargetMode="External"/><Relationship Id="rId18" Type="http://schemas.openxmlformats.org/officeDocument/2006/relationships/hyperlink" Target="https://en.wikipedia.org/wiki/Noisy-channel_coding_theorem" TargetMode="External"/><Relationship Id="rId19" Type="http://schemas.openxmlformats.org/officeDocument/2006/relationships/hyperlink" Target="https://en.wikipedia.org/wiki/Shannon%E2%80%93Hartley_theorem" TargetMode="External"/><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Probability_distribution" TargetMode="External"/><Relationship Id="rId5" Type="http://schemas.openxmlformats.org/officeDocument/2006/relationships/hyperlink" Target="https://en.wikipedia.org/wiki/Bit" TargetMode="External"/><Relationship Id="rId6" Type="http://schemas.openxmlformats.org/officeDocument/2006/relationships/hyperlink" Target="https://en.wikipedia.org/wiki/Entropy_(information_theory)" TargetMode="External"/><Relationship Id="rId7" Type="http://schemas.openxmlformats.org/officeDocument/2006/relationships/hyperlink" Target="https://en.wikipedia.org/wiki/Differential_entropy" TargetMode="External"/><Relationship Id="rId8" Type="http://schemas.openxmlformats.org/officeDocument/2006/relationships/hyperlink" Target="https://en.wikipedia.org/wiki/Conditional_entropy"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4" Type="http://schemas.openxmlformats.org/officeDocument/2006/relationships/hyperlink" Target="https://en.wikipedia.org/wiki/Vector_calculus" TargetMode="External"/><Relationship Id="rId5" Type="http://schemas.openxmlformats.org/officeDocument/2006/relationships/hyperlink" Target="https://en.wikipedia.org/wiki/Vector_(geometry)" TargetMode="External"/><Relationship Id="rId6" Type="http://schemas.openxmlformats.org/officeDocument/2006/relationships/hyperlink" Target="https://en.wikipedia.org/wiki/Differential_operator" TargetMode="External"/><Relationship Id="rId7" Type="http://schemas.openxmlformats.org/officeDocument/2006/relationships/hyperlink" Target="https://en.wikipedia.org/wiki/Nabla_symbol"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Information theory"/>
              </a:rPr>
              <a:t>information theory</a:t>
            </a:r>
            <a:r>
              <a:rPr lang="en-US" sz="1200" b="0" i="0" u="none" strike="noStrike"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rPr>
              <a:t>cross entropy</a:t>
            </a:r>
            <a:r>
              <a:rPr lang="en-US" sz="1200" b="0" i="0" u="none" strike="noStrike" kern="1200" dirty="0" smtClean="0">
                <a:solidFill>
                  <a:schemeClr val="tx1"/>
                </a:solidFill>
                <a:effectLst/>
                <a:latin typeface="+mn-lt"/>
                <a:ea typeface="+mn-ea"/>
                <a:cs typeface="+mn-cs"/>
              </a:rPr>
              <a:t> between two </a:t>
            </a:r>
            <a:r>
              <a:rPr lang="en-US" sz="1200" b="0" i="0" u="none" strike="noStrike" kern="1200" dirty="0" smtClean="0">
                <a:solidFill>
                  <a:schemeClr val="tx1"/>
                </a:solidFill>
                <a:effectLst/>
                <a:latin typeface="+mn-lt"/>
                <a:ea typeface="+mn-ea"/>
                <a:cs typeface="+mn-cs"/>
                <a:hlinkClick r:id="rId4" tooltip="Probability distribution"/>
              </a:rPr>
              <a:t>probability distributions</a:t>
            </a:r>
            <a:r>
              <a:rPr lang="en-US" sz="1200" b="0" i="0" u="none" strike="noStrike" kern="1200" dirty="0" smtClean="0">
                <a:solidFill>
                  <a:schemeClr val="tx1"/>
                </a:solidFill>
                <a:effectLst/>
                <a:latin typeface="+mn-lt"/>
                <a:ea typeface="+mn-ea"/>
                <a:cs typeface="+mn-cs"/>
              </a:rPr>
              <a:t> p and q over the same underlying set of events measures the average number of </a:t>
            </a:r>
            <a:r>
              <a:rPr lang="en-US" sz="1200" b="0" i="0" u="none" strike="noStrike" kern="1200" dirty="0" smtClean="0">
                <a:solidFill>
                  <a:schemeClr val="tx1"/>
                </a:solidFill>
                <a:effectLst/>
                <a:latin typeface="+mn-lt"/>
                <a:ea typeface="+mn-ea"/>
                <a:cs typeface="+mn-cs"/>
                <a:hlinkClick r:id="rId5" tooltip="Bit"/>
              </a:rPr>
              <a:t>bits</a:t>
            </a:r>
            <a:r>
              <a:rPr lang="en-US" sz="1200" b="0" i="0" u="none" strike="noStrike" kern="1200" dirty="0" smtClean="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hlinkClick r:id="rId3" tooltip="Information theory"/>
              </a:rPr>
              <a:t>Information </a:t>
            </a:r>
            <a:r>
              <a:rPr lang="en-US" sz="1200" u="none" strike="noStrike" kern="1200" dirty="0" err="1" smtClean="0">
                <a:solidFill>
                  <a:schemeClr val="tx1"/>
                </a:solidFill>
                <a:effectLst/>
                <a:latin typeface="+mn-lt"/>
                <a:ea typeface="+mn-ea"/>
                <a:cs typeface="+mn-cs"/>
                <a:hlinkClick r:id="rId3" tooltip="Information theory"/>
              </a:rPr>
              <a:t>theory</a:t>
            </a:r>
            <a:r>
              <a:rPr lang="en-US" sz="1200" u="none" strike="noStrike" kern="1200" dirty="0" err="1" smtClean="0">
                <a:solidFill>
                  <a:schemeClr val="tx1"/>
                </a:solidFill>
                <a:effectLst/>
                <a:latin typeface="+mn-lt"/>
                <a:ea typeface="+mn-ea"/>
                <a:cs typeface="+mn-cs"/>
                <a:hlinkClick r:id="rId6" tooltip="Entropy (information theory)"/>
              </a:rPr>
              <a:t>Entropy</a:t>
            </a:r>
            <a:endParaRPr lang="en-US" dirty="0" smtClean="0">
              <a:effectLst/>
            </a:endParaRPr>
          </a:p>
          <a:p>
            <a:r>
              <a:rPr lang="en-US" sz="1200" u="none" strike="noStrike" kern="1200" dirty="0" smtClean="0">
                <a:solidFill>
                  <a:schemeClr val="tx1"/>
                </a:solidFill>
                <a:effectLst/>
                <a:latin typeface="+mn-lt"/>
                <a:ea typeface="+mn-ea"/>
                <a:cs typeface="+mn-cs"/>
                <a:hlinkClick r:id="rId7" tooltip="Differential entropy"/>
              </a:rPr>
              <a:t>Differential entropy</a:t>
            </a:r>
            <a:endParaRPr lang="en-US" dirty="0" smtClean="0">
              <a:effectLst/>
            </a:endParaRPr>
          </a:p>
          <a:p>
            <a:r>
              <a:rPr lang="en-US" sz="1200" u="none" strike="noStrike" kern="1200" dirty="0" smtClean="0">
                <a:solidFill>
                  <a:schemeClr val="tx1"/>
                </a:solidFill>
                <a:effectLst/>
                <a:latin typeface="+mn-lt"/>
                <a:ea typeface="+mn-ea"/>
                <a:cs typeface="+mn-cs"/>
                <a:hlinkClick r:id="rId8" tooltip="Conditional entropy"/>
              </a:rPr>
              <a:t>Conditional entropy</a:t>
            </a:r>
            <a:endParaRPr lang="en-US" dirty="0" smtClean="0">
              <a:effectLst/>
            </a:endParaRPr>
          </a:p>
          <a:p>
            <a:r>
              <a:rPr lang="en-US" sz="1200" u="none" strike="noStrike" kern="1200" dirty="0" smtClean="0">
                <a:solidFill>
                  <a:schemeClr val="tx1"/>
                </a:solidFill>
                <a:effectLst/>
                <a:latin typeface="+mn-lt"/>
                <a:ea typeface="+mn-ea"/>
                <a:cs typeface="+mn-cs"/>
                <a:hlinkClick r:id="rId9" tooltip="Joint entropy"/>
              </a:rPr>
              <a:t>Joint entropy</a:t>
            </a:r>
            <a:endParaRPr lang="en-US" dirty="0" smtClean="0">
              <a:effectLst/>
            </a:endParaRPr>
          </a:p>
          <a:p>
            <a:r>
              <a:rPr lang="en-US" sz="1200" u="none" strike="noStrike" kern="1200" dirty="0" smtClean="0">
                <a:solidFill>
                  <a:schemeClr val="tx1"/>
                </a:solidFill>
                <a:effectLst/>
                <a:latin typeface="+mn-lt"/>
                <a:ea typeface="+mn-ea"/>
                <a:cs typeface="+mn-cs"/>
                <a:hlinkClick r:id="rId10" tooltip="Mutual information"/>
              </a:rPr>
              <a:t>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1" tooltip="Conditional mutual information"/>
              </a:rPr>
              <a:t>Conditional 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2" tooltip="Relative entropy"/>
              </a:rPr>
              <a:t>Relative entropy</a:t>
            </a:r>
            <a:endParaRPr lang="en-US" dirty="0" smtClean="0">
              <a:effectLst/>
            </a:endParaRPr>
          </a:p>
          <a:p>
            <a:r>
              <a:rPr lang="en-US" sz="1200" u="none" strike="noStrike" kern="1200" dirty="0" smtClean="0">
                <a:solidFill>
                  <a:schemeClr val="tx1"/>
                </a:solidFill>
                <a:effectLst/>
                <a:latin typeface="+mn-lt"/>
                <a:ea typeface="+mn-ea"/>
                <a:cs typeface="+mn-cs"/>
                <a:hlinkClick r:id="rId13" tooltip="Entropy rate"/>
              </a:rPr>
              <a:t>Entropy rate</a:t>
            </a:r>
            <a:endParaRPr lang="en-US" dirty="0" smtClean="0">
              <a:effectLst/>
            </a:endParaRPr>
          </a:p>
          <a:p>
            <a:r>
              <a:rPr lang="en-US" sz="1200" u="none" strike="noStrike" kern="1200" dirty="0" smtClean="0">
                <a:solidFill>
                  <a:schemeClr val="tx1"/>
                </a:solidFill>
                <a:effectLst/>
                <a:latin typeface="+mn-lt"/>
                <a:ea typeface="+mn-ea"/>
                <a:cs typeface="+mn-cs"/>
                <a:hlinkClick r:id="rId14" tooltip="Asymptotic equipartition property"/>
              </a:rPr>
              <a:t>Asymptotic equipartition property</a:t>
            </a:r>
            <a:endParaRPr lang="en-US" dirty="0" smtClean="0">
              <a:effectLst/>
            </a:endParaRPr>
          </a:p>
          <a:p>
            <a:r>
              <a:rPr lang="en-US" sz="1200" u="none" strike="noStrike" kern="1200" dirty="0" smtClean="0">
                <a:solidFill>
                  <a:schemeClr val="tx1"/>
                </a:solidFill>
                <a:effectLst/>
                <a:latin typeface="+mn-lt"/>
                <a:ea typeface="+mn-ea"/>
                <a:cs typeface="+mn-cs"/>
                <a:hlinkClick r:id="rId15" tooltip="Rate–distortion theory"/>
              </a:rPr>
              <a:t>Rate–distortion theory</a:t>
            </a:r>
            <a:endParaRPr lang="en-US" dirty="0" smtClean="0">
              <a:effectLst/>
            </a:endParaRPr>
          </a:p>
          <a:p>
            <a:r>
              <a:rPr lang="en-US" sz="1200" u="none" strike="noStrike" kern="1200" dirty="0" smtClean="0">
                <a:solidFill>
                  <a:schemeClr val="tx1"/>
                </a:solidFill>
                <a:effectLst/>
                <a:latin typeface="+mn-lt"/>
                <a:ea typeface="+mn-ea"/>
                <a:cs typeface="+mn-cs"/>
                <a:hlinkClick r:id="rId16" tooltip="Shannon's source coding theorem"/>
              </a:rPr>
              <a:t>Shannon's source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7" tooltip="Channel capacity"/>
              </a:rPr>
              <a:t>Channel capacity</a:t>
            </a:r>
            <a:endParaRPr lang="en-US" dirty="0" smtClean="0">
              <a:effectLst/>
            </a:endParaRPr>
          </a:p>
          <a:p>
            <a:r>
              <a:rPr lang="en-US" sz="1200" u="none" strike="noStrike" kern="1200" dirty="0" smtClean="0">
                <a:solidFill>
                  <a:schemeClr val="tx1"/>
                </a:solidFill>
                <a:effectLst/>
                <a:latin typeface="+mn-lt"/>
                <a:ea typeface="+mn-ea"/>
                <a:cs typeface="+mn-cs"/>
                <a:hlinkClick r:id="rId18" tooltip="Noisy-channel coding theorem"/>
              </a:rPr>
              <a:t>Noisy-channel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9" tooltip="Shannon–Hartley theorem"/>
              </a:rPr>
              <a:t>Shannon–Hartley theorem</a:t>
            </a:r>
            <a:endParaRPr lang="en-US" dirty="0" smtClean="0">
              <a:effectLst/>
            </a:endParaRPr>
          </a:p>
          <a:p>
            <a:r>
              <a:rPr lang="en-US" sz="1200" b="0" u="none" strike="noStrike" kern="1200" dirty="0" smtClean="0">
                <a:solidFill>
                  <a:schemeClr val="tx1"/>
                </a:solidFill>
                <a:effectLst/>
                <a:latin typeface="+mn-lt"/>
                <a:ea typeface="+mn-ea"/>
                <a:cs typeface="+mn-cs"/>
                <a:hlinkClick r:id="rId20" tooltip="Template:Information theory"/>
              </a:rPr>
              <a:t>v</a:t>
            </a:r>
            <a:endParaRPr lang="en-US" b="0" dirty="0" smtClean="0">
              <a:effectLst/>
            </a:endParaRPr>
          </a:p>
          <a:p>
            <a:endParaRPr lang="en-US"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does minimizing this negative log probability do what we want? A per- </a:t>
            </a:r>
            <a:r>
              <a:rPr lang="en-US" sz="1200" kern="1200" dirty="0" err="1" smtClean="0">
                <a:solidFill>
                  <a:schemeClr val="tx1"/>
                </a:solidFill>
                <a:effectLst/>
                <a:latin typeface="+mn-lt"/>
                <a:ea typeface="+mn-ea"/>
                <a:cs typeface="+mn-cs"/>
              </a:rPr>
              <a:t>fect</a:t>
            </a:r>
            <a:r>
              <a:rPr lang="en-US" sz="1200" kern="1200" dirty="0" smtClean="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(the closer it is to 1), the better the classifier; the lower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is (the closer it is to 0), the worse the </a:t>
            </a:r>
            <a:r>
              <a:rPr lang="en-US" sz="1200" kern="1200" dirty="0" err="1" smtClean="0">
                <a:solidFill>
                  <a:schemeClr val="tx1"/>
                </a:solidFill>
                <a:effectLst/>
                <a:latin typeface="+mn-lt"/>
                <a:ea typeface="+mn-ea"/>
                <a:cs typeface="+mn-cs"/>
              </a:rPr>
              <a:t>clas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sifier</a:t>
            </a:r>
            <a:r>
              <a:rPr lang="en-US" sz="1200" kern="1200" dirty="0" smtClean="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a:t>
            </a:r>
            <a:r>
              <a:rPr lang="en-US" sz="1200" kern="1200" dirty="0" smtClean="0">
                <a:solidFill>
                  <a:schemeClr val="tx1"/>
                </a:solidFill>
                <a:effectLst/>
                <a:latin typeface="+mn-lt"/>
                <a:ea typeface="+mn-ea"/>
                <a:cs typeface="+mn-cs"/>
              </a:rPr>
              <a:t>skiing in </a:t>
            </a:r>
            <a:r>
              <a:rPr lang="en-US" sz="1200" kern="1200" dirty="0">
                <a:solidFill>
                  <a:schemeClr val="tx1"/>
                </a:solidFill>
                <a:effectLst/>
                <a:latin typeface="+mn-lt"/>
                <a:ea typeface="+mn-ea"/>
                <a:cs typeface="+mn-cs"/>
              </a:rPr>
              <a:t>a canyon and trying to descend most quickly down to the river at the bottom, you might look around yourself 360 degrees, find the direction where the ground is sloping the steepest, and </a:t>
            </a:r>
            <a:r>
              <a:rPr lang="en-US" sz="1200" kern="1200" dirty="0" err="1" smtClean="0">
                <a:solidFill>
                  <a:schemeClr val="tx1"/>
                </a:solidFill>
                <a:effectLst/>
                <a:latin typeface="+mn-lt"/>
                <a:ea typeface="+mn-ea"/>
                <a:cs typeface="+mn-cs"/>
              </a:rPr>
              <a:t>godownhill</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contrast,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smtClean="0"/>
          </a:p>
          <a:p>
            <a:endParaRPr lang="en-US" dirty="0" smtClean="0"/>
          </a:p>
          <a:p>
            <a:r>
              <a:rPr lang="en-US" sz="1200" kern="1200" dirty="0" smtClean="0">
                <a:solidFill>
                  <a:schemeClr val="tx1"/>
                </a:solidFill>
                <a:effectLst/>
                <a:latin typeface="+mn-lt"/>
                <a:ea typeface="+mn-ea"/>
                <a:cs typeface="+mn-cs"/>
              </a:rPr>
              <a:t>The magnitude of the amount to move in gradient descent is the value of the slope </a:t>
            </a:r>
            <a:r>
              <a:rPr lang="en-US" sz="1200" i="1" kern="1200" dirty="0" smtClean="0">
                <a:solidFill>
                  <a:schemeClr val="tx1"/>
                </a:solidFill>
                <a:effectLst/>
                <a:latin typeface="+mn-lt"/>
                <a:ea typeface="+mn-ea"/>
                <a:cs typeface="+mn-cs"/>
              </a:rPr>
              <a:t>d f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weighted by a </a:t>
            </a:r>
            <a:r>
              <a:rPr lang="en-US" sz="1200" b="0" kern="1200" dirty="0" smtClean="0">
                <a:solidFill>
                  <a:schemeClr val="tx1"/>
                </a:solidFill>
                <a:effectLst/>
                <a:latin typeface="+mn-lt"/>
                <a:ea typeface="+mn-ea"/>
                <a:cs typeface="+mn-cs"/>
              </a:rPr>
              <a:t>learning rate </a:t>
            </a:r>
            <a:r>
              <a:rPr lang="en-US" sz="1200" kern="1200" dirty="0" err="1" smtClean="0">
                <a:solidFill>
                  <a:schemeClr val="tx1"/>
                </a:solidFill>
                <a:effectLst/>
                <a:latin typeface="+mn-lt"/>
                <a:ea typeface="+mn-ea"/>
                <a:cs typeface="+mn-cs"/>
              </a:rPr>
              <a:t>η</a:t>
            </a:r>
            <a:r>
              <a:rPr lang="en-US" sz="1200" kern="1200" dirty="0" smtClean="0">
                <a:solidFill>
                  <a:schemeClr val="tx1"/>
                </a:solidFill>
                <a:effectLst/>
                <a:latin typeface="+mn-lt"/>
                <a:ea typeface="+mn-ea"/>
                <a:cs typeface="+mn-cs"/>
              </a:rPr>
              <a:t> . A higher (faster) learning rate means that </a:t>
            </a:r>
            <a:endParaRPr lang="en-US" dirty="0" smtClean="0"/>
          </a:p>
          <a:p>
            <a:r>
              <a:rPr lang="en-US" sz="1200" i="1" kern="1200" dirty="0" err="1" smtClean="0">
                <a:solidFill>
                  <a:schemeClr val="tx1"/>
                </a:solidFill>
                <a:effectLst/>
                <a:latin typeface="+mn-lt"/>
                <a:ea typeface="+mn-ea"/>
                <a:cs typeface="+mn-cs"/>
              </a:rPr>
              <a:t>dw</a:t>
            </a:r>
            <a:r>
              <a:rPr lang="en-US" sz="1200" i="1" kern="1200" dirty="0" smtClean="0">
                <a:solidFill>
                  <a:schemeClr val="tx1"/>
                </a:solidFill>
                <a:effectLst/>
                <a:latin typeface="+mn-lt"/>
                <a:ea typeface="+mn-ea"/>
                <a:cs typeface="+mn-cs"/>
              </a:rPr>
              <a:t/>
            </a:r>
            <a:br>
              <a:rPr lang="en-US" sz="1200" i="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should move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more on each step. The change we make in our parameter is the </a:t>
            </a:r>
            <a:endParaRPr lang="en-US" dirty="0" smtClean="0"/>
          </a:p>
          <a:p>
            <a:r>
              <a:rPr lang="en-US" sz="1200" kern="1200" dirty="0" smtClean="0">
                <a:solidFill>
                  <a:schemeClr val="tx1"/>
                </a:solidFill>
                <a:effectLst/>
                <a:latin typeface="+mn-lt"/>
                <a:ea typeface="+mn-ea"/>
                <a:cs typeface="+mn-cs"/>
              </a:rPr>
              <a:t>learning rate times the gradient (or the slope, in our single-variable example):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a:t>
            </a:r>
            <a:r>
              <a:rPr lang="en-US" sz="1200" kern="1200" dirty="0" smtClean="0">
                <a:solidFill>
                  <a:schemeClr val="tx1"/>
                </a:solidFill>
                <a:effectLst/>
                <a:latin typeface="+mn-lt"/>
                <a:ea typeface="+mn-ea"/>
                <a:cs typeface="+mn-cs"/>
              </a:rPr>
              <a:t>obvious.</a:t>
            </a:r>
          </a:p>
          <a:p>
            <a:endParaRPr lang="en-US" sz="120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Del</a:t>
            </a:r>
            <a:r>
              <a:rPr lang="en-US" sz="1200" b="0" i="0" u="none" strike="noStrike" kern="1200" dirty="0" smtClean="0">
                <a:solidFill>
                  <a:schemeClr val="tx1"/>
                </a:solidFill>
                <a:effectLst/>
                <a:latin typeface="+mn-lt"/>
                <a:ea typeface="+mn-ea"/>
                <a:cs typeface="+mn-cs"/>
              </a:rPr>
              <a:t>, or </a:t>
            </a:r>
            <a:r>
              <a:rPr lang="en-US" sz="1200" b="1" i="0" u="none" strike="noStrike" kern="1200" dirty="0" err="1" smtClean="0">
                <a:solidFill>
                  <a:schemeClr val="tx1"/>
                </a:solidFill>
                <a:effectLst/>
                <a:latin typeface="+mn-lt"/>
                <a:ea typeface="+mn-ea"/>
                <a:cs typeface="+mn-cs"/>
              </a:rPr>
              <a:t>nabla</a:t>
            </a:r>
            <a:r>
              <a:rPr lang="en-US" sz="1200" b="0" i="0" u="none" strike="noStrike"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3" tooltip="Operator (mathematics)"/>
              </a:rPr>
              <a:t>operator</a:t>
            </a:r>
            <a:r>
              <a:rPr lang="en-US" sz="1200" b="0" i="0" u="none" strike="noStrike" kern="1200" dirty="0" smtClean="0">
                <a:solidFill>
                  <a:schemeClr val="tx1"/>
                </a:solidFill>
                <a:effectLst/>
                <a:latin typeface="+mn-lt"/>
                <a:ea typeface="+mn-ea"/>
                <a:cs typeface="+mn-cs"/>
              </a:rPr>
              <a:t> used in mathematics, in particular in </a:t>
            </a:r>
            <a:r>
              <a:rPr lang="en-US" sz="1200" b="0" i="0" u="none" strike="noStrike" kern="1200" dirty="0" smtClean="0">
                <a:solidFill>
                  <a:schemeClr val="tx1"/>
                </a:solidFill>
                <a:effectLst/>
                <a:latin typeface="+mn-lt"/>
                <a:ea typeface="+mn-ea"/>
                <a:cs typeface="+mn-cs"/>
                <a:hlinkClick r:id="rId4" tooltip="Vector calculus"/>
              </a:rPr>
              <a:t>vector calculus</a:t>
            </a:r>
            <a:r>
              <a:rPr lang="en-US" sz="1200" b="0" i="0" u="none" strike="noStrike" kern="1200" dirty="0" smtClean="0">
                <a:solidFill>
                  <a:schemeClr val="tx1"/>
                </a:solidFill>
                <a:effectLst/>
                <a:latin typeface="+mn-lt"/>
                <a:ea typeface="+mn-ea"/>
                <a:cs typeface="+mn-cs"/>
              </a:rPr>
              <a:t>, as a </a:t>
            </a:r>
            <a:r>
              <a:rPr lang="en-US" sz="1200" b="0" i="0" u="none" strike="noStrike" kern="1200" dirty="0" smtClean="0">
                <a:solidFill>
                  <a:schemeClr val="tx1"/>
                </a:solidFill>
                <a:effectLst/>
                <a:latin typeface="+mn-lt"/>
                <a:ea typeface="+mn-ea"/>
                <a:cs typeface="+mn-cs"/>
                <a:hlinkClick r:id="rId5" tooltip="Vector (geometry)"/>
              </a:rPr>
              <a:t>vector</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Differential operator"/>
              </a:rPr>
              <a:t>differential operator</a:t>
            </a:r>
            <a:r>
              <a:rPr lang="en-US" sz="1200" b="0" i="0" u="none" strike="noStrike" kern="1200" dirty="0" smtClean="0">
                <a:solidFill>
                  <a:schemeClr val="tx1"/>
                </a:solidFill>
                <a:effectLst/>
                <a:latin typeface="+mn-lt"/>
                <a:ea typeface="+mn-ea"/>
                <a:cs typeface="+mn-cs"/>
              </a:rPr>
              <a:t>, usually represented by the </a:t>
            </a:r>
            <a:r>
              <a:rPr lang="en-US" sz="1200" b="0" i="0" u="none" strike="noStrike" kern="1200" dirty="0" smtClean="0">
                <a:solidFill>
                  <a:schemeClr val="tx1"/>
                </a:solidFill>
                <a:effectLst/>
                <a:latin typeface="+mn-lt"/>
                <a:ea typeface="+mn-ea"/>
                <a:cs typeface="+mn-cs"/>
                <a:hlinkClick r:id="rId7" tooltip="Nabla symbol"/>
              </a:rPr>
              <a:t>nabla symbol</a:t>
            </a:r>
            <a:r>
              <a:rPr lang="en-US" sz="1200" b="0" i="0" u="none" strike="noStrike"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in Eq. 5.17 that the gradient with respect to a single weight </a:t>
            </a:r>
            <a:r>
              <a:rPr lang="en-US" sz="1200" i="1" kern="1200" dirty="0" smtClean="0">
                <a:solidFill>
                  <a:schemeClr val="tx1"/>
                </a:solidFill>
                <a:effectLst/>
                <a:latin typeface="+mn-lt"/>
                <a:ea typeface="+mn-ea"/>
                <a:cs typeface="+mn-cs"/>
              </a:rPr>
              <a:t>w j </a:t>
            </a:r>
            <a:r>
              <a:rPr lang="en-US" sz="1200" kern="1200" dirty="0" smtClean="0">
                <a:solidFill>
                  <a:schemeClr val="tx1"/>
                </a:solidFill>
                <a:effectLst/>
                <a:latin typeface="+mn-lt"/>
                <a:ea typeface="+mn-ea"/>
                <a:cs typeface="+mn-cs"/>
              </a:rPr>
              <a:t>represents a very intuitive value: the difference between the true </a:t>
            </a:r>
            <a:r>
              <a:rPr lang="en-US" sz="1200" i="1" kern="1200" dirty="0" smtClean="0">
                <a:solidFill>
                  <a:schemeClr val="tx1"/>
                </a:solidFill>
                <a:effectLst/>
                <a:latin typeface="+mn-lt"/>
                <a:ea typeface="+mn-ea"/>
                <a:cs typeface="+mn-cs"/>
              </a:rPr>
              <a:t>y </a:t>
            </a:r>
            <a:r>
              <a:rPr lang="en-US" sz="1200" kern="1200" dirty="0" smtClean="0">
                <a:solidFill>
                  <a:schemeClr val="tx1"/>
                </a:solidFill>
                <a:effectLst/>
                <a:latin typeface="+mn-lt"/>
                <a:ea typeface="+mn-ea"/>
                <a:cs typeface="+mn-cs"/>
              </a:rPr>
              <a:t>and our estimated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x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for that observation, multiplied by the corresponding input value </a:t>
            </a:r>
            <a:r>
              <a:rPr lang="en-US" sz="1200" i="1" kern="1200" dirty="0" smtClean="0">
                <a:solidFill>
                  <a:schemeClr val="tx1"/>
                </a:solidFill>
                <a:effectLst/>
                <a:latin typeface="+mn-lt"/>
                <a:ea typeface="+mn-ea"/>
                <a:cs typeface="+mn-cs"/>
              </a:rPr>
              <a:t>x j </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each training example,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stochastic because it chooses a single </a:t>
            </a:r>
            <a:r>
              <a:rPr lang="en-US" sz="1200" kern="1200" dirty="0" smtClean="0">
                <a:solidFill>
                  <a:schemeClr val="tx1"/>
                </a:solidFill>
                <a:effectLst/>
                <a:latin typeface="+mn-lt"/>
                <a:ea typeface="+mn-ea"/>
                <a:cs typeface="+mn-cs"/>
              </a:rPr>
              <a:t>random </a:t>
            </a:r>
            <a:r>
              <a:rPr lang="en-US" sz="1200" kern="1200" dirty="0">
                <a:solidFill>
                  <a:schemeClr val="tx1"/>
                </a:solidFill>
                <a:effectLst/>
                <a:latin typeface="+mn-lt"/>
                <a:ea typeface="+mn-ea"/>
                <a:cs typeface="+mn-cs"/>
              </a:rPr>
              <a:t>example 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Note that this observation </a:t>
            </a:r>
            <a:r>
              <a:rPr lang="en-US" i="1" dirty="0" smtClean="0"/>
              <a:t>x </a:t>
            </a:r>
            <a:r>
              <a:rPr lang="en-US" dirty="0" smtClean="0"/>
              <a:t>happened to be a positive example. We would expect that after seeing more negative examples with high counts of negative words, that the weight </a:t>
            </a:r>
            <a:r>
              <a:rPr lang="en-US" i="1" dirty="0" smtClean="0"/>
              <a:t>w</a:t>
            </a:r>
            <a:r>
              <a:rPr lang="en-US" dirty="0" smtClean="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smtClean="0"/>
          </a:p>
          <a:p>
            <a:r>
              <a:rPr lang="en-US" sz="1200" kern="1200" dirty="0" smtClean="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50</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You adore cheese so much you’re happy to go without your loyal companion, even if it’s hard to get to, but you hate bad weather</a:t>
            </a:r>
          </a:p>
          <a:p>
            <a:r>
              <a:rPr lang="en-US" sz="1200" b="0" i="0" u="none" strike="noStrike" kern="1200" dirty="0" smtClean="0">
                <a:solidFill>
                  <a:schemeClr val="tx1"/>
                </a:solidFill>
                <a:effectLst/>
                <a:latin typeface="Arial" charset="0"/>
                <a:ea typeface="+mn-ea"/>
                <a:cs typeface="+mn-cs"/>
              </a:rPr>
              <a:t>Example</a:t>
            </a:r>
            <a:r>
              <a:rPr lang="en-US" sz="1200" b="0" i="0" u="none" strike="noStrike" kern="1200" baseline="0" dirty="0" smtClean="0">
                <a:solidFill>
                  <a:schemeClr val="tx1"/>
                </a:solidFill>
                <a:effectLst/>
                <a:latin typeface="Arial" charset="0"/>
                <a:ea typeface="+mn-ea"/>
                <a:cs typeface="+mn-cs"/>
              </a:rPr>
              <a:t> 2: Lower the threshold to 3. </a:t>
            </a:r>
            <a:r>
              <a:rPr lang="en-US" sz="1200" b="0" i="0" u="none" strike="noStrike" kern="1200" dirty="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dirty="0" smtClean="0">
                <a:solidFill>
                  <a:schemeClr val="tx1"/>
                </a:solidFill>
                <a:effectLst/>
                <a:latin typeface="Arial" charset="0"/>
                <a:ea typeface="+mn-ea"/>
                <a:cs typeface="+mn-cs"/>
              </a:rPr>
              <a:t>or</a:t>
            </a:r>
            <a:r>
              <a:rPr lang="en-US" sz="1200" b="0" i="0" u="none" strike="noStrike" kern="1200" dirty="0" smtClean="0">
                <a:solidFill>
                  <a:schemeClr val="tx1"/>
                </a:solidFill>
                <a:effectLst/>
                <a:latin typeface="Arial" charset="0"/>
                <a:ea typeface="+mn-ea"/>
                <a:cs typeface="+mn-cs"/>
              </a:rPr>
              <a:t> when both the festival was near public transit </a:t>
            </a:r>
            <a:r>
              <a:rPr lang="en-US" sz="1200" b="0" i="1" u="none" strike="noStrike" kern="1200" dirty="0" smtClean="0">
                <a:solidFill>
                  <a:schemeClr val="tx1"/>
                </a:solidFill>
                <a:effectLst/>
                <a:latin typeface="Arial" charset="0"/>
                <a:ea typeface="+mn-ea"/>
                <a:cs typeface="+mn-cs"/>
              </a:rPr>
              <a:t>and</a:t>
            </a:r>
            <a:r>
              <a:rPr lang="en-US" sz="1200" b="0" i="0" u="none" strike="noStrike" kern="1200" dirty="0" smtClean="0">
                <a:solidFill>
                  <a:schemeClr val="tx1"/>
                </a:solidFill>
                <a:effectLst/>
                <a:latin typeface="Arial" charset="0"/>
                <a:ea typeface="+mn-ea"/>
                <a:cs typeface="+mn-cs"/>
              </a:rPr>
              <a:t> your boyfriend or girlfriend was willing to join you.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51</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52</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dirty="0" smtClean="0">
                <a:solidFill>
                  <a:schemeClr val="tx1"/>
                </a:solidFill>
                <a:effectLst/>
                <a:latin typeface="Arial" charset="0"/>
                <a:ea typeface="+mn-ea"/>
                <a:cs typeface="+mn-cs"/>
              </a:rPr>
              <a:t>fire</a:t>
            </a:r>
            <a:r>
              <a:rPr lang="en-US" sz="1200" b="0" i="0" u="none" strike="noStrike" kern="1200" dirty="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So far, we have thought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as a method for weighing evidence to make decisions. Another way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is to compute the elementary logical functions we usually think of as underlying computation, functions such as </a:t>
            </a:r>
            <a:r>
              <a:rPr lang="en-US" dirty="0" smtClean="0"/>
              <a:t>AND</a:t>
            </a:r>
            <a:r>
              <a:rPr lang="en-US" sz="1200" b="0" i="0" u="none" strike="noStrike" kern="1200" dirty="0" smtClean="0">
                <a:solidFill>
                  <a:schemeClr val="tx1"/>
                </a:solidFill>
                <a:effectLst/>
                <a:latin typeface="Arial" charset="0"/>
                <a:ea typeface="+mn-ea"/>
                <a:cs typeface="+mn-cs"/>
              </a:rPr>
              <a:t>, </a:t>
            </a:r>
            <a:r>
              <a:rPr lang="en-US" dirty="0" smtClean="0"/>
              <a:t>OR</a:t>
            </a:r>
            <a:r>
              <a:rPr lang="en-US" sz="1200" b="0" i="0" u="none" strike="noStrike" kern="1200" dirty="0" smtClean="0">
                <a:solidFill>
                  <a:schemeClr val="tx1"/>
                </a:solidFill>
                <a:effectLst/>
                <a:latin typeface="Arial" charset="0"/>
                <a:ea typeface="+mn-ea"/>
                <a:cs typeface="+mn-cs"/>
              </a:rPr>
              <a:t>, and </a:t>
            </a:r>
            <a:r>
              <a:rPr lang="en-US" dirty="0" smtClean="0"/>
              <a:t>NAND</a:t>
            </a:r>
            <a:r>
              <a:rPr lang="en-US" sz="1200" b="0" i="0" u="none" strike="noStrike" kern="1200" dirty="0" smtClean="0">
                <a:solidFill>
                  <a:schemeClr val="tx1"/>
                </a:solidFill>
                <a:effectLst/>
                <a:latin typeface="Arial" charset="0"/>
                <a:ea typeface="+mn-ea"/>
                <a:cs typeface="+mn-cs"/>
              </a:rPr>
              <a:t>. For example, suppose we have a perceptron with two inputs, each with weight−2, and an overall bias of 3.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What logical operator does</a:t>
            </a:r>
            <a:r>
              <a:rPr lang="en-US" sz="1200" b="0" i="0" u="none" strike="noStrike" kern="1200" baseline="0" dirty="0" smtClean="0">
                <a:solidFill>
                  <a:schemeClr val="tx1"/>
                </a:solidFill>
                <a:effectLst/>
                <a:latin typeface="Arial" charset="0"/>
                <a:ea typeface="+mn-ea"/>
                <a:cs typeface="+mn-cs"/>
              </a:rPr>
              <a:t> this represent?  This is a NAND gate!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963764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a:t>
            </a:r>
            <a:r>
              <a:rPr lang="en-US" dirty="0" smtClean="0"/>
              <a:t>NAND</a:t>
            </a:r>
            <a:r>
              <a:rPr lang="en-US" sz="1200" b="0" i="0" u="none" strike="noStrike" kern="1200" dirty="0" smtClean="0">
                <a:solidFill>
                  <a:schemeClr val="tx1"/>
                </a:solidFill>
                <a:effectLst/>
                <a:latin typeface="Arial" charset="0"/>
                <a:ea typeface="+mn-ea"/>
                <a:cs typeface="+mn-cs"/>
              </a:rPr>
              <a:t> gate is universal for computation, that is, we can build any computation up out of </a:t>
            </a:r>
            <a:r>
              <a:rPr lang="en-US" dirty="0" smtClean="0"/>
              <a:t>NAND</a:t>
            </a:r>
            <a:r>
              <a:rPr lang="en-US" sz="1200" b="0" i="0" u="none" strike="noStrike" kern="1200" dirty="0" smtClean="0">
                <a:solidFill>
                  <a:schemeClr val="tx1"/>
                </a:solidFill>
                <a:effectLst/>
                <a:latin typeface="Arial" charset="0"/>
                <a:ea typeface="+mn-ea"/>
                <a:cs typeface="+mn-cs"/>
              </a:rPr>
              <a:t> gates.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NAND example shows that we can use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simple logical functions. In fact, 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adder example demonstrates how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also universal for computation.</a:t>
            </a:r>
          </a:p>
          <a:p>
            <a:r>
              <a:rPr lang="en-US" sz="1200" b="0" i="0" u="none" strike="noStrike" kern="1200" dirty="0" smtClean="0">
                <a:solidFill>
                  <a:schemeClr val="tx1"/>
                </a:solidFill>
                <a:effectLst/>
                <a:latin typeface="Arial" charset="0"/>
                <a:ea typeface="+mn-ea"/>
                <a:cs typeface="+mn-cs"/>
              </a:rPr>
              <a:t>The computational universality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merely a new type of NAND gate. That's hardly big news!</a:t>
            </a:r>
          </a:p>
          <a:p>
            <a:r>
              <a:rPr lang="en-US" sz="1200" b="0" i="0" u="none" strike="noStrike" kern="1200" dirty="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dirty="0" smtClean="0">
                <a:solidFill>
                  <a:schemeClr val="tx1"/>
                </a:solidFill>
                <a:effectLst/>
                <a:latin typeface="Arial" charset="0"/>
                <a:ea typeface="+mn-ea"/>
                <a:cs typeface="+mn-cs"/>
              </a:rPr>
              <a:t>learning algorithms</a:t>
            </a:r>
            <a:r>
              <a:rPr lang="en-US" sz="1200" b="0" i="0" u="none" strike="noStrike" kern="1200" dirty="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288374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15524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79830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understand the similarity to the perceptron model, suppose </a:t>
            </a:r>
            <a:r>
              <a:rPr lang="en-US" sz="1200" b="0" i="0" u="none" strike="noStrike" kern="1200" dirty="0" err="1" smtClean="0">
                <a:solidFill>
                  <a:schemeClr val="tx1"/>
                </a:solidFill>
                <a:effectLst/>
                <a:latin typeface="Arial" charset="0"/>
                <a:ea typeface="+mn-ea"/>
                <a:cs typeface="+mn-cs"/>
              </a:rPr>
              <a:t>z≡w⋅x+bz≡w⋅x+b</a:t>
            </a:r>
            <a:r>
              <a:rPr lang="en-US" sz="1200" b="0" i="0" u="none" strike="noStrike" kern="1200" dirty="0" smtClean="0">
                <a:solidFill>
                  <a:schemeClr val="tx1"/>
                </a:solidFill>
                <a:effectLst/>
                <a:latin typeface="Arial" charset="0"/>
                <a:ea typeface="+mn-ea"/>
                <a:cs typeface="+mn-cs"/>
              </a:rPr>
              <a:t> is a large positive number. Then e^−z≈00 and so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(z)≈1. In other words,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Then e^−z→∞, and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(z)≈00. So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of modest size that there's much deviation from the perceptron model.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1452736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1158507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smtClean="0"/>
          </a:p>
          <a:p>
            <a:r>
              <a:rPr lang="en-US" dirty="0" smtClean="0"/>
              <a:t>https://</a:t>
            </a:r>
            <a:r>
              <a:rPr lang="en-US" dirty="0" err="1" smtClean="0"/>
              <a:t>towardsdatascience.com</a:t>
            </a:r>
            <a:r>
              <a:rPr lang="en-US" dirty="0" smtClean="0"/>
              <a:t>/why-not-mse-as-a-loss-function-for-logistic-regression-589816b5e03c</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11/18/19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11/18/19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11/18/19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11/18/19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11/18/19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11/18/19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customXml" Target="../ink/ink1.xml"/><Relationship Id="rId5"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customXml" Target="../ink/ink2.xml"/><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emf"/></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customXml" Target="../ink/ink3.xml"/><Relationship Id="rId6"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customXml" Target="../ink/ink4.xml"/><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customXml" Target="../ink/ink5.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45.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tif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wmf"/><Relationship Id="rId3" Type="http://schemas.openxmlformats.org/officeDocument/2006/relationships/image" Target="../media/image4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6.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 Id="rId3" Type="http://schemas.openxmlformats.org/officeDocument/2006/relationships/image" Target="../media/image4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5" Type="http://schemas.openxmlformats.org/officeDocument/2006/relationships/image" Target="../media/image51.tiff"/><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tiff"/><Relationship Id="rId5" Type="http://schemas.openxmlformats.org/officeDocument/2006/relationships/image" Target="../media/image51.tiff"/><Relationship Id="rId6"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tiff"/></Relationships>
</file>

<file path=ppt/slides/_rels/slide53.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47.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tiff"/></Relationships>
</file>

<file path=ppt/slides/_rels/slide55.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tiff"/><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38.xml"/><Relationship Id="rId4" Type="http://schemas.openxmlformats.org/officeDocument/2006/relationships/image" Target="../media/image58.png"/><Relationship Id="rId5" Type="http://schemas.openxmlformats.org/officeDocument/2006/relationships/image" Target="../media/image59.wmf"/><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 </a:t>
            </a:r>
            <a:r>
              <a:rPr lang="en-US" dirty="0"/>
              <a:t>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smtClean="0"/>
              <a:t>It's </a:t>
            </a:r>
            <a:r>
              <a:rPr lang="en-US" dirty="0"/>
              <a:t>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r>
              <a:rPr lang="en-US" dirty="0" smtClean="0"/>
              <a:t>.</a:t>
            </a:r>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Tree>
    <p:extLst>
      <p:ext uri="{BB962C8B-B14F-4D97-AF65-F5344CB8AC3E}">
        <p14:creationId xmlns:p14="http://schemas.microsoft.com/office/powerpoint/2010/main" val="1973687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p:spTree>
    <p:extLst>
      <p:ext uri="{BB962C8B-B14F-4D97-AF65-F5344CB8AC3E}">
        <p14:creationId xmlns:p14="http://schemas.microsoft.com/office/powerpoint/2010/main" val="476794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charset="0"/>
                          </a:rPr>
                        </m:ctrlPr>
                      </m:sSupPr>
                      <m:e>
                        <m:r>
                          <a:rPr lang="en-US" sz="2400" i="1">
                            <a:latin typeface="Cambria Math" panose="02040503050406030204" pitchFamily="18" charset="0"/>
                          </a:rPr>
                          <m:t>(</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charset="0"/>
                          </a:rPr>
                        </m:ctrlPr>
                      </m:funcPr>
                      <m:fName>
                        <m:r>
                          <m:rPr>
                            <m:sty m:val="p"/>
                          </m:rPr>
                          <a:rPr lang="en-US" sz="2400" b="0" i="0" smtClean="0">
                            <a:latin typeface="Cambria Math" charset="0"/>
                          </a:rPr>
                          <m:t>log</m:t>
                        </m:r>
                      </m:fName>
                      <m:e>
                        <m:d>
                          <m:dPr>
                            <m:begChr m:val="["/>
                            <m:endChr m:val="]"/>
                            <m:ctrlPr>
                              <a:rPr lang="en-US" sz="2400" b="0" i="1" smtClean="0">
                                <a:latin typeface="Cambria Math" charset="0"/>
                              </a:rPr>
                            </m:ctrlPr>
                          </m:dPr>
                          <m:e>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d>
                                  <m:dPr>
                                    <m:ctrlPr>
                                      <a:rPr lang="en-US" sz="2400" i="1">
                                        <a:latin typeface="Cambria Math" charset="0"/>
                                      </a:rPr>
                                    </m:ctrlPr>
                                  </m:d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charset="0"/>
                          </a:rPr>
                        </m:ctrlPr>
                      </m:funcPr>
                      <m:fName>
                        <m:r>
                          <m:rPr>
                            <m:sty m:val="p"/>
                          </m:rPr>
                          <a:rPr lang="en-US" sz="2400" b="0" i="0" smtClean="0">
                            <a:latin typeface="Cambria Math" charset="0"/>
                          </a:rPr>
                          <m:t>log</m:t>
                        </m:r>
                      </m:fName>
                      <m:e>
                        <m:acc>
                          <m:accPr>
                            <m:chr m:val="̂"/>
                            <m:ctrlPr>
                              <a:rPr lang="en-US" sz="2400" b="0" i="1" smtClean="0">
                                <a:latin typeface="Cambria Math"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smtClean="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smtClean="0">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a:t>
            </a:r>
            <a:r>
              <a:rPr lang="en-US" sz="2400" dirty="0" smtClean="0">
                <a:latin typeface="+mj-lt"/>
              </a:rPr>
              <a:t>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mc:Choice xmlns:a14="http://schemas.microsoft.com/office/drawing/2010/main" Requires="a14">
          <p:sp>
            <p:nvSpPr>
              <p:cNvPr id="26" name="Rectangle 25"/>
              <p:cNvSpPr/>
              <p:nvPr/>
            </p:nvSpPr>
            <p:spPr>
              <a:xfrm>
                <a:off x="1626871" y="5406229"/>
                <a:ext cx="6336030"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dirty="0" err="1" smtClean="0"/>
              <a:t>say</a:t>
            </a:r>
            <a:r>
              <a:rPr lang="nb-NO" dirty="0" smtClean="0"/>
              <a:t> y=1.</a:t>
            </a:r>
            <a:endParaRPr lang="nb-NO" dirty="0"/>
          </a:p>
        </p:txBody>
      </p:sp>
      <mc:AlternateContent xmlns:mc="http://schemas.openxmlformats.org/markup-compatibility/2006">
        <mc:Choice xmlns:a14="http://schemas.microsoft.com/office/drawing/2010/main"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smtClean="0"/>
                  <a:t>]</a:t>
                </a:r>
                <a:endParaRPr lang="en-US" dirty="0"/>
              </a:p>
            </p:txBody>
          </p:sp>
        </mc:Choice>
        <mc:Fallback>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822959" y="6247725"/>
                <a:ext cx="6336030"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a:t>
            </a:r>
            <a:r>
              <a:rPr lang="en-US" sz="2400" dirty="0" smtClean="0">
                <a:latin typeface="+mj-lt"/>
              </a:rPr>
              <a:t>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mc:Choice xmlns:a14="http://schemas.microsoft.com/office/drawing/2010/main" Requires="a14">
          <p:sp>
            <p:nvSpPr>
              <p:cNvPr id="26" name="Rectangle 25"/>
              <p:cNvSpPr/>
              <p:nvPr/>
            </p:nvSpPr>
            <p:spPr>
              <a:xfrm>
                <a:off x="1626871" y="5406229"/>
                <a:ext cx="6336030"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b="1" dirty="0" err="1" smtClean="0"/>
              <a:t>pretend</a:t>
            </a:r>
            <a:r>
              <a:rPr lang="nb-NO" dirty="0" smtClean="0"/>
              <a:t> y=0.</a:t>
            </a:r>
            <a:endParaRPr lang="nb-NO" dirty="0"/>
          </a:p>
        </p:txBody>
      </p:sp>
      <mc:AlternateContent xmlns:mc="http://schemas.openxmlformats.org/markup-compatibility/2006">
        <mc:Choice xmlns:a14="http://schemas.microsoft.com/office/drawing/2010/main"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smtClean="0"/>
                  <a:t>]</a:t>
                </a:r>
                <a:endParaRPr lang="en-US" dirty="0"/>
              </a:p>
            </p:txBody>
          </p:sp>
        </mc:Choice>
        <mc:Fallback>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2133600" y="6189231"/>
                <a:ext cx="6336030"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a:t>
            </a:r>
            <a:r>
              <a:rPr lang="en-US" sz="2400" dirty="0" smtClean="0">
                <a:latin typeface="+mj-lt"/>
              </a:rPr>
              <a:t>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mc:Choice xmlns:a14="http://schemas.microsoft.com/office/drawing/2010/main" Requires="a14">
          <p:sp>
            <p:nvSpPr>
              <p:cNvPr id="31" name="Rectangle 30"/>
              <p:cNvSpPr/>
              <p:nvPr/>
            </p:nvSpPr>
            <p:spPr>
              <a:xfrm>
                <a:off x="5975985" y="6184945"/>
                <a:ext cx="6336030" cy="369332"/>
              </a:xfrm>
              <a:prstGeom prst="rect">
                <a:avLst/>
              </a:prstGeom>
            </p:spPr>
            <p:txBody>
              <a:bodyPr wrap="square">
                <a:spAutoFit/>
              </a:bodyPr>
              <a:lstStyle/>
              <a:p>
                <a:r>
                  <a:rPr lang="en-US" dirty="0" smtClean="0"/>
                  <a:t> </a:t>
                </a:r>
                <a14:m>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4" name="Rectangle 13"/>
              <p:cNvSpPr/>
              <p:nvPr/>
            </p:nvSpPr>
            <p:spPr>
              <a:xfrm>
                <a:off x="1755065" y="6184945"/>
                <a:ext cx="240963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smtClean="0"/>
              <a:t>If our prediction is </a:t>
            </a:r>
            <a:r>
              <a:rPr lang="en-US" b="1" dirty="0" smtClean="0"/>
              <a:t>correct</a:t>
            </a:r>
            <a:r>
              <a:rPr lang="en-US" dirty="0" smtClean="0"/>
              <a:t>, then our CE loss is </a:t>
            </a:r>
            <a:r>
              <a:rPr lang="en-US" b="1" dirty="0" smtClean="0"/>
              <a:t>lower</a:t>
            </a:r>
            <a:endParaRPr lang="en-US" b="1" dirty="0"/>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smtClean="0"/>
              <a:t>If our prediction is </a:t>
            </a:r>
            <a:r>
              <a:rPr lang="en-US" b="1" dirty="0" smtClean="0"/>
              <a:t>incorrect</a:t>
            </a:r>
            <a:r>
              <a:rPr lang="en-US" dirty="0" smtClean="0"/>
              <a:t>, then our CE loss is </a:t>
            </a:r>
            <a:r>
              <a:rPr lang="en-US" b="1" dirty="0" smtClean="0"/>
              <a:t>higher</a:t>
            </a:r>
            <a:endParaRPr lang="en-US" b="1" dirty="0"/>
          </a:p>
        </p:txBody>
      </p:sp>
    </p:spTree>
    <p:extLst>
      <p:ext uri="{BB962C8B-B14F-4D97-AF65-F5344CB8AC3E}">
        <p14:creationId xmlns:p14="http://schemas.microsoft.com/office/powerpoint/2010/main" val="417380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p:pic>
        <p:nvPicPr>
          <p:cNvPr id="4" name="Content Placeholder 3"/>
          <p:cNvPicPr>
            <a:picLocks noGrp="1" noChangeAspect="1"/>
          </p:cNvPicPr>
          <p:nvPr>
            <p:ph idx="1"/>
          </p:nvPr>
        </p:nvPicPr>
        <p:blipFill>
          <a:blip r:embed="rId3"/>
          <a:stretch>
            <a:fillRect/>
          </a:stretch>
        </p:blipFill>
        <p:spPr>
          <a:xfrm>
            <a:off x="812800" y="2133600"/>
            <a:ext cx="7906136" cy="4067099"/>
          </a:xfrm>
          <a:prstGeom prst="rect">
            <a:avLst/>
          </a:prstGeom>
        </p:spPr>
      </p:pic>
    </p:spTree>
    <p:extLst>
      <p:ext uri="{BB962C8B-B14F-4D97-AF65-F5344CB8AC3E}">
        <p14:creationId xmlns:p14="http://schemas.microsoft.com/office/powerpoint/2010/main" val="571675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343075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smtClean="0"/>
              <a:t>A convex function has just </a:t>
            </a:r>
            <a:r>
              <a:rPr lang="en-US" sz="2400" b="1" dirty="0" smtClean="0"/>
              <a:t>one minimum</a:t>
            </a:r>
            <a:r>
              <a:rPr lang="en-US" sz="2400" dirty="0" smtClean="0"/>
              <a:t>, so there are no local minima to get stuck in.</a:t>
            </a:r>
          </a:p>
          <a:p>
            <a:r>
              <a:rPr lang="en-US" sz="2400" dirty="0" smtClean="0"/>
              <a:t>So </a:t>
            </a:r>
            <a:r>
              <a:rPr lang="en-US" sz="2400" dirty="0"/>
              <a:t>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 xmlns:a16="http://schemas.microsoft.com/office/drawing/2014/main" id="{1CA376E2-1136-ED4B-AFB2-7D19E39FDBEB}"/>
                  </a:ext>
                </a:extLst>
              </p14:cNvPr>
              <p14:cNvContentPartPr/>
              <p14:nvPr/>
            </p14:nvContentPartPr>
            <p14:xfrm>
              <a:off x="1536000" y="2865240"/>
              <a:ext cx="6998400" cy="3045960"/>
            </p14:xfrm>
          </p:contentPart>
        </mc:Choice>
        <mc:Fallback>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a:t>
            </a:r>
            <a:r>
              <a:rPr lang="en-US" dirty="0" smtClean="0"/>
              <a:t>dimensions</a:t>
            </a:r>
            <a:endParaRPr lang="en-US" dirty="0"/>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pic>
        <p:nvPicPr>
          <p:cNvPr id="5" name="Picture 4"/>
          <p:cNvPicPr>
            <a:picLocks noChangeAspect="1"/>
          </p:cNvPicPr>
          <p:nvPr/>
        </p:nvPicPr>
        <p:blipFill>
          <a:blip r:embed="rId2"/>
          <a:stretch>
            <a:fillRect/>
          </a:stretch>
        </p:blipFill>
        <p:spPr>
          <a:xfrm>
            <a:off x="457200" y="2514600"/>
            <a:ext cx="8790214" cy="1619250"/>
          </a:xfrm>
          <a:prstGeom prst="rect">
            <a:avLst/>
          </a:prstGeom>
        </p:spPr>
      </p:pic>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p:spTree>
    <p:extLst>
      <p:ext uri="{BB962C8B-B14F-4D97-AF65-F5344CB8AC3E}">
        <p14:creationId xmlns:p14="http://schemas.microsoft.com/office/powerpoint/2010/main" val="1010122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r>
              <a:rPr lang="en-US" dirty="0"/>
              <a:t>The gradient for multiple data points is the sum of the </a:t>
            </a:r>
            <a:r>
              <a:rPr lang="en-US" dirty="0" smtClean="0"/>
              <a:t>individual </a:t>
            </a:r>
            <a:r>
              <a:rPr lang="en-US" dirty="0"/>
              <a:t>gradients: </a:t>
            </a:r>
          </a:p>
        </p:txBody>
      </p:sp>
      <p:pic>
        <p:nvPicPr>
          <p:cNvPr id="6" name="Picture 5"/>
          <p:cNvPicPr>
            <a:picLocks noChangeAspect="1"/>
          </p:cNvPicPr>
          <p:nvPr/>
        </p:nvPicPr>
        <p:blipFill>
          <a:blip r:embed="rId3"/>
          <a:stretch>
            <a:fillRect/>
          </a:stretch>
        </p:blipFill>
        <p:spPr>
          <a:xfrm>
            <a:off x="609600" y="2667000"/>
            <a:ext cx="8255000" cy="812800"/>
          </a:xfrm>
          <a:prstGeom prst="rect">
            <a:avLst/>
          </a:prstGeom>
        </p:spPr>
      </p:pic>
      <p:pic>
        <p:nvPicPr>
          <p:cNvPr id="7" name="Picture 6"/>
          <p:cNvPicPr>
            <a:picLocks noChangeAspect="1"/>
          </p:cNvPicPr>
          <p:nvPr/>
        </p:nvPicPr>
        <p:blipFill>
          <a:blip r:embed="rId4"/>
          <a:stretch>
            <a:fillRect/>
          </a:stretch>
        </p:blipFill>
        <p:spPr>
          <a:xfrm>
            <a:off x="1575450" y="4846320"/>
            <a:ext cx="6038818" cy="992294"/>
          </a:xfrm>
          <a:prstGeom prst="rect">
            <a:avLst/>
          </a:prstGeom>
        </p:spPr>
      </p:pic>
    </p:spTree>
    <p:extLst>
      <p:ext uri="{BB962C8B-B14F-4D97-AF65-F5344CB8AC3E}">
        <p14:creationId xmlns:p14="http://schemas.microsoft.com/office/powerpoint/2010/main" val="225992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t>
            </a:r>
            <a:r>
              <a:rPr lang="en-US" dirty="0" smtClean="0"/>
              <a:t>algorithm.  We’ll use a simple sentiment classifier with just 2 features, and 1 training instance where the </a:t>
            </a:r>
            <a:r>
              <a:rPr lang="en-US" dirty="0"/>
              <a:t>correct value is </a:t>
            </a:r>
            <a:r>
              <a:rPr lang="en-US" i="1" dirty="0"/>
              <a:t>y </a:t>
            </a:r>
            <a:r>
              <a:rPr lang="en-US" dirty="0"/>
              <a:t>= 1 (this is a positive </a:t>
            </a:r>
            <a:r>
              <a:rPr lang="en-US" dirty="0" smtClean="0"/>
              <a:t>review). </a:t>
            </a:r>
            <a:endParaRPr lang="en-US" dirty="0"/>
          </a:p>
          <a:p>
            <a:pPr algn="ctr"/>
            <a:r>
              <a:rPr lang="en-US" dirty="0" smtClean="0"/>
              <a:t>x</a:t>
            </a:r>
            <a:r>
              <a:rPr lang="en-US" baseline="-25000" dirty="0" smtClean="0"/>
              <a:t>1</a:t>
            </a:r>
            <a:r>
              <a:rPr lang="en-US" dirty="0" smtClean="0"/>
              <a:t> = 3    (count of  positive lexicon words)</a:t>
            </a:r>
            <a:endParaRPr lang="en-US" dirty="0"/>
          </a:p>
          <a:p>
            <a:pPr algn="ctr"/>
            <a:r>
              <a:rPr lang="en-US" dirty="0" smtClean="0"/>
              <a:t>x</a:t>
            </a:r>
            <a:r>
              <a:rPr lang="en-US" baseline="-25000" dirty="0" smtClean="0"/>
              <a:t>2</a:t>
            </a:r>
            <a:r>
              <a:rPr lang="en-US" dirty="0" smtClean="0"/>
              <a:t> </a:t>
            </a:r>
            <a:r>
              <a:rPr lang="en-US" dirty="0"/>
              <a:t>= </a:t>
            </a:r>
            <a:r>
              <a:rPr lang="en-US" dirty="0" smtClean="0"/>
              <a:t>2    </a:t>
            </a:r>
            <a:r>
              <a:rPr lang="en-US" dirty="0"/>
              <a:t>(count of  positive </a:t>
            </a:r>
            <a:r>
              <a:rPr lang="en-US" dirty="0" smtClean="0"/>
              <a:t>negative words</a:t>
            </a:r>
            <a:r>
              <a:rPr lang="en-US" dirty="0"/>
              <a:t>)</a:t>
            </a:r>
          </a:p>
          <a:p>
            <a:r>
              <a:rPr lang="en-US" dirty="0" smtClean="0"/>
              <a:t>The </a:t>
            </a:r>
            <a:r>
              <a:rPr lang="en-US" dirty="0"/>
              <a:t>initial weights and bias in </a:t>
            </a:r>
            <a:r>
              <a:rPr lang="en-US" dirty="0" smtClean="0"/>
              <a:t>θ</a:t>
            </a:r>
            <a:r>
              <a:rPr lang="en-US" baseline="30000" dirty="0" smtClean="0"/>
              <a:t>0</a:t>
            </a:r>
            <a:r>
              <a:rPr lang="en-US" dirty="0" smtClean="0"/>
              <a:t> </a:t>
            </a:r>
            <a:r>
              <a:rPr lang="en-US" dirty="0"/>
              <a:t>are all set to 0, and the initial learning rate </a:t>
            </a:r>
            <a:r>
              <a:rPr lang="en-US" dirty="0" err="1"/>
              <a:t>η</a:t>
            </a:r>
            <a:r>
              <a:rPr lang="en-US" dirty="0"/>
              <a:t> is 0.1: </a:t>
            </a:r>
            <a:endParaRPr lang="en-US" dirty="0" smtClean="0"/>
          </a:p>
          <a:p>
            <a:pPr algn="ctr"/>
            <a:r>
              <a:rPr lang="en-US" dirty="0" smtClean="0"/>
              <a:t>w</a:t>
            </a:r>
            <a:r>
              <a:rPr lang="en-US" baseline="-25000" dirty="0" smtClean="0"/>
              <a:t>1</a:t>
            </a:r>
            <a:r>
              <a:rPr lang="en-US" dirty="0" smtClean="0"/>
              <a:t> = w</a:t>
            </a:r>
            <a:r>
              <a:rPr lang="en-US" baseline="-25000" dirty="0" smtClean="0"/>
              <a:t>2</a:t>
            </a:r>
            <a:r>
              <a:rPr lang="en-US" dirty="0" smtClean="0"/>
              <a:t> </a:t>
            </a:r>
            <a:r>
              <a:rPr lang="en-US" dirty="0"/>
              <a:t>=</a:t>
            </a:r>
            <a:r>
              <a:rPr lang="en-US" dirty="0" smtClean="0"/>
              <a:t> b = 0</a:t>
            </a:r>
          </a:p>
          <a:p>
            <a:pPr algn="ctr"/>
            <a:r>
              <a:rPr lang="en-US" dirty="0" err="1" smtClean="0"/>
              <a:t>η</a:t>
            </a:r>
            <a:r>
              <a:rPr lang="en-US" dirty="0" smtClean="0"/>
              <a:t> = 0.1</a:t>
            </a:r>
          </a:p>
          <a:p>
            <a:r>
              <a:rPr lang="en-US" dirty="0"/>
              <a:t>The single update step requires that we compute the gradient, multiplied by the learning </a:t>
            </a:r>
            <a:r>
              <a:rPr lang="en-US" dirty="0" smtClean="0"/>
              <a:t>rate:</a:t>
            </a:r>
            <a:endParaRPr lang="en-US" dirty="0"/>
          </a:p>
          <a:p>
            <a:pPr algn="ct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744512"/>
            <a:ext cx="3456940" cy="465910"/>
          </a:xfrm>
          <a:prstGeom prst="rect">
            <a:avLst/>
          </a:prstGeom>
        </p:spPr>
      </p:pic>
    </p:spTree>
    <p:extLst>
      <p:ext uri="{BB962C8B-B14F-4D97-AF65-F5344CB8AC3E}">
        <p14:creationId xmlns:p14="http://schemas.microsoft.com/office/powerpoint/2010/main" val="97221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Worked example</a:t>
            </a:r>
            <a:endParaRPr lang="en-US" dirty="0"/>
          </a:p>
        </p:txBody>
      </p:sp>
      <p:sp>
        <p:nvSpPr>
          <p:cNvPr id="3" name="Content Placeholder 2"/>
          <p:cNvSpPr>
            <a:spLocks noGrp="1"/>
          </p:cNvSpPr>
          <p:nvPr>
            <p:ph idx="1"/>
          </p:nvPr>
        </p:nvSpPr>
        <p:spPr/>
        <p:txBody>
          <a:bodyPr>
            <a:normAutofit/>
          </a:bodyPr>
          <a:lstStyle/>
          <a:p>
            <a:r>
              <a:rPr lang="en-US" smtClean="0"/>
              <a:t>The derivative of this function for one observation vector </a:t>
            </a:r>
            <a:r>
              <a:rPr lang="en-US" i="1" smtClean="0"/>
              <a:t>x </a:t>
            </a:r>
            <a:r>
              <a:rPr lang="en-US" smtClean="0"/>
              <a:t>for a single weight </a:t>
            </a:r>
            <a:r>
              <a:rPr lang="en-US" i="1" smtClean="0"/>
              <a:t>w</a:t>
            </a:r>
            <a:r>
              <a:rPr lang="en-US" i="1" baseline="-25000" smtClean="0"/>
              <a:t>j</a:t>
            </a:r>
            <a:r>
              <a:rPr lang="en-US" smtClean="0"/>
              <a:t> is</a:t>
            </a:r>
            <a:endParaRPr lang="en-US" smtClean="0"/>
          </a:p>
          <a:p>
            <a:endParaRPr lang="en-US" dirty="0" smtClean="0"/>
          </a:p>
          <a:p>
            <a:endParaRPr lang="en-US" dirty="0" smtClean="0"/>
          </a:p>
          <a:p>
            <a:endParaRPr lang="en-US" dirty="0"/>
          </a:p>
          <a:p>
            <a:pPr algn="ctr"/>
            <a:r>
              <a:rPr lang="en-US" dirty="0" smtClean="0"/>
              <a:t>The gradient vector has 3 dimensions, </a:t>
            </a:r>
            <a:r>
              <a:rPr lang="en-US" dirty="0" smtClean="0"/>
              <a:t>for w</a:t>
            </a:r>
            <a:r>
              <a:rPr lang="en-US" baseline="-25000" dirty="0" smtClean="0"/>
              <a:t>1</a:t>
            </a:r>
            <a:r>
              <a:rPr lang="en-US" dirty="0" smtClean="0"/>
              <a:t>, w</a:t>
            </a:r>
            <a:r>
              <a:rPr lang="en-US" baseline="-25000" dirty="0" smtClean="0"/>
              <a:t>2</a:t>
            </a:r>
            <a:r>
              <a:rPr lang="en-US" dirty="0" smtClean="0"/>
              <a:t>, and b.</a:t>
            </a:r>
            <a:br>
              <a:rPr lang="en-US" dirty="0" smtClean="0"/>
            </a:br>
            <a:r>
              <a:rPr lang="en-US" dirty="0"/>
              <a:t> </a:t>
            </a:r>
            <a:r>
              <a:rPr lang="en-US" dirty="0" smtClean="0"/>
              <a:t>For our input, x</a:t>
            </a:r>
            <a:r>
              <a:rPr lang="en-US" baseline="-25000" dirty="0" smtClean="0"/>
              <a:t>1</a:t>
            </a:r>
            <a:r>
              <a:rPr lang="en-US" dirty="0" smtClean="0"/>
              <a:t> </a:t>
            </a:r>
            <a:r>
              <a:rPr lang="en-US" dirty="0"/>
              <a:t>= </a:t>
            </a:r>
            <a:r>
              <a:rPr lang="en-US" dirty="0" smtClean="0"/>
              <a:t>3 and x</a:t>
            </a:r>
            <a:r>
              <a:rPr lang="en-US" baseline="-25000" dirty="0" smtClean="0"/>
              <a:t>2</a:t>
            </a:r>
            <a:r>
              <a:rPr lang="en-US" dirty="0" smtClean="0"/>
              <a:t> </a:t>
            </a:r>
            <a:r>
              <a:rPr lang="en-US" dirty="0"/>
              <a:t>= </a:t>
            </a:r>
            <a:r>
              <a:rPr lang="en-US" dirty="0" smtClean="0"/>
              <a:t>2</a:t>
            </a:r>
            <a:endParaRPr lang="en-US" dirty="0"/>
          </a:p>
          <a:p>
            <a:pPr algn="ctr"/>
            <a:r>
              <a:rPr lang="en-US" dirty="0"/>
              <a:t>x</a:t>
            </a:r>
            <a:r>
              <a:rPr lang="en-US" baseline="-25000" dirty="0"/>
              <a:t>2</a:t>
            </a:r>
            <a:r>
              <a:rPr lang="en-US" dirty="0"/>
              <a:t> = 2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9" y="4572000"/>
            <a:ext cx="8534400" cy="1134088"/>
          </a:xfrm>
          <a:prstGeom prst="rect">
            <a:avLst/>
          </a:prstGeom>
        </p:spPr>
      </p:pic>
      <p:pic>
        <p:nvPicPr>
          <p:cNvPr id="8" name="Picture 7"/>
          <p:cNvPicPr>
            <a:picLocks noChangeAspect="1"/>
          </p:cNvPicPr>
          <p:nvPr/>
        </p:nvPicPr>
        <p:blipFill>
          <a:blip r:embed="rId4"/>
          <a:stretch>
            <a:fillRect/>
          </a:stretch>
        </p:blipFill>
        <p:spPr>
          <a:xfrm>
            <a:off x="2308859" y="2819400"/>
            <a:ext cx="4572000" cy="904068"/>
          </a:xfrm>
          <a:prstGeom prst="rect">
            <a:avLst/>
          </a:prstGeom>
        </p:spPr>
      </p:pic>
    </p:spTree>
    <p:extLst>
      <p:ext uri="{BB962C8B-B14F-4D97-AF65-F5344CB8AC3E}">
        <p14:creationId xmlns:p14="http://schemas.microsoft.com/office/powerpoint/2010/main" val="1204145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a:t>
            </a:r>
            <a:r>
              <a:rPr lang="en-US" dirty="0" smtClean="0"/>
              <a:t>gradient ∇</a:t>
            </a:r>
            <a:r>
              <a:rPr lang="en-US" baseline="-25000" dirty="0" err="1" smtClean="0"/>
              <a:t>w,b</a:t>
            </a:r>
            <a:r>
              <a:rPr lang="en-US" dirty="0" smtClean="0"/>
              <a:t> , </a:t>
            </a:r>
            <a:r>
              <a:rPr lang="en-US" dirty="0"/>
              <a:t>we compute the new parameter vector θ</a:t>
            </a:r>
            <a:r>
              <a:rPr lang="en-US" baseline="30000" dirty="0"/>
              <a:t>1</a:t>
            </a:r>
            <a:r>
              <a:rPr lang="en-US" dirty="0"/>
              <a:t> by moving </a:t>
            </a:r>
            <a:r>
              <a:rPr lang="en-US" dirty="0" smtClean="0"/>
              <a:t>θ</a:t>
            </a:r>
            <a:r>
              <a:rPr lang="en-US" baseline="30000" dirty="0" smtClean="0"/>
              <a:t>0</a:t>
            </a:r>
            <a:r>
              <a:rPr lang="en-US" dirty="0" smtClean="0"/>
              <a:t> </a:t>
            </a:r>
            <a:r>
              <a:rPr lang="en-US" dirty="0"/>
              <a:t>in the opposite direction from the gradient: </a:t>
            </a:r>
            <a:endParaRPr lang="en-US" dirty="0"/>
          </a:p>
          <a:p>
            <a:endParaRPr lang="en-US" dirty="0" smtClean="0"/>
          </a:p>
          <a:p>
            <a:endParaRPr lang="en-US" dirty="0"/>
          </a:p>
          <a:p>
            <a:endParaRPr lang="en-US" dirty="0" smtClean="0"/>
          </a:p>
          <a:p>
            <a:endParaRPr lang="en-US" dirty="0"/>
          </a:p>
          <a:p>
            <a:endParaRPr lang="en-US" dirty="0" smtClean="0"/>
          </a:p>
          <a:p>
            <a:r>
              <a:rPr lang="en-US" dirty="0"/>
              <a:t>So after one step of gradient descent, the weights have shifted to be: </a:t>
            </a:r>
            <a:endParaRPr lang="en-US" dirty="0"/>
          </a:p>
          <a:p>
            <a:pPr algn="ctr"/>
            <a:r>
              <a:rPr lang="en-US" i="1" dirty="0" smtClean="0"/>
              <a:t>w</a:t>
            </a:r>
            <a:r>
              <a:rPr lang="en-US" baseline="-25000" dirty="0" smtClean="0"/>
              <a:t>1</a:t>
            </a:r>
            <a:r>
              <a:rPr lang="en-US" dirty="0" smtClean="0"/>
              <a:t> </a:t>
            </a:r>
            <a:r>
              <a:rPr lang="en-US" dirty="0"/>
              <a:t>= </a:t>
            </a:r>
            <a:r>
              <a:rPr lang="en-US" dirty="0" smtClean="0"/>
              <a:t>0.15</a:t>
            </a:r>
            <a:r>
              <a:rPr lang="en-US" dirty="0"/>
              <a:t>, </a:t>
            </a:r>
            <a:r>
              <a:rPr lang="en-US" i="1" dirty="0"/>
              <a:t>w</a:t>
            </a:r>
            <a:r>
              <a:rPr lang="en-US" baseline="-25000" dirty="0"/>
              <a:t>2</a:t>
            </a:r>
            <a:r>
              <a:rPr lang="en-US" dirty="0"/>
              <a:t> </a:t>
            </a:r>
            <a:r>
              <a:rPr lang="en-US" dirty="0" smtClean="0"/>
              <a:t>= 0.1, and </a:t>
            </a:r>
            <a:r>
              <a:rPr lang="en-US" i="1" dirty="0" smtClean="0"/>
              <a:t>b</a:t>
            </a:r>
            <a:r>
              <a:rPr lang="en-US" dirty="0" smtClean="0"/>
              <a:t>= .05 </a:t>
            </a:r>
            <a:endParaRPr lang="en-US" dirty="0"/>
          </a:p>
        </p:txBody>
      </p:sp>
      <p:grpSp>
        <p:nvGrpSpPr>
          <p:cNvPr id="7" name="Group 6"/>
          <p:cNvGrpSpPr/>
          <p:nvPr/>
        </p:nvGrpSpPr>
        <p:grpSpPr>
          <a:xfrm>
            <a:off x="1828800" y="3124200"/>
            <a:ext cx="4926932" cy="1165068"/>
            <a:chOff x="1371600" y="3276600"/>
            <a:chExt cx="4926932" cy="116506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276600"/>
              <a:ext cx="4241132" cy="1165068"/>
            </a:xfrm>
            <a:prstGeom prst="rect">
              <a:avLst/>
            </a:prstGeom>
          </p:spPr>
        </p:pic>
        <p:sp>
          <p:nvSpPr>
            <p:cNvPr id="6" name="Rectangle 5"/>
            <p:cNvSpPr/>
            <p:nvPr/>
          </p:nvSpPr>
          <p:spPr>
            <a:xfrm>
              <a:off x="1371600" y="3580415"/>
              <a:ext cx="519694" cy="553998"/>
            </a:xfrm>
            <a:prstGeom prst="rect">
              <a:avLst/>
            </a:prstGeom>
          </p:spPr>
          <p:txBody>
            <a:bodyPr wrap="none">
              <a:spAutoFit/>
            </a:bodyPr>
            <a:lstStyle/>
            <a:p>
              <a:r>
                <a:rPr lang="en-US" sz="3000" dirty="0"/>
                <a:t>θ</a:t>
              </a:r>
              <a:r>
                <a:rPr lang="en-US" sz="3000" baseline="30000" dirty="0"/>
                <a:t>1</a:t>
              </a:r>
              <a:endParaRPr lang="en-US" sz="3000" dirty="0"/>
            </a:p>
          </p:txBody>
        </p:sp>
      </p:grpSp>
    </p:spTree>
    <p:extLst>
      <p:ext uri="{BB962C8B-B14F-4D97-AF65-F5344CB8AC3E}">
        <p14:creationId xmlns:p14="http://schemas.microsoft.com/office/powerpoint/2010/main" val="331467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Content Placeholder 2"/>
          <p:cNvSpPr>
            <a:spLocks noGrp="1"/>
          </p:cNvSpPr>
          <p:nvPr>
            <p:ph idx="1"/>
          </p:nvPr>
        </p:nvSpPr>
        <p:spPr/>
        <p:txBody>
          <a:bodyPr/>
          <a:lstStyle/>
          <a:p>
            <a:r>
              <a:rPr lang="en-US" dirty="0"/>
              <a:t>The building block of a neural network is a single computational unit. A unit takes a set of real valued numbers as input, performs some computation.</a:t>
            </a:r>
          </a:p>
          <a:p>
            <a:endParaRPr lang="en-US" dirty="0"/>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A brain-inspired metaphor</a:t>
            </a:r>
            <a:endParaRPr lang="en-US" dirty="0"/>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3853658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single neuron</a:t>
            </a:r>
            <a:endParaRPr lang="en-US" dirty="0"/>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410485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666638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err="1" smtClean="0"/>
              <a:t>Perceptrons</a:t>
            </a:r>
            <a:r>
              <a:rPr lang="en-US" dirty="0" smtClean="0"/>
              <a:t> were developed in the 1950s and 1960s loosely inspired by the neuron. </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4686300" y="3143251"/>
            <a:ext cx="4114800" cy="2422187"/>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3416232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smtClean="0"/>
              <a:t>Perceptron </a:t>
            </a:r>
            <a:r>
              <a:rPr lang="en-US" dirty="0"/>
              <a:t>has </a:t>
            </a:r>
            <a:r>
              <a:rPr lang="en-US" dirty="0" smtClean="0"/>
              <a:t>inputs</a:t>
            </a:r>
            <a:r>
              <a:rPr lang="en-US" dirty="0"/>
              <a:t>, x</a:t>
            </a:r>
            <a:r>
              <a:rPr lang="en-US" baseline="-25000" dirty="0"/>
              <a:t>1</a:t>
            </a:r>
            <a:r>
              <a:rPr lang="en-US" dirty="0"/>
              <a:t>,x</a:t>
            </a:r>
            <a:r>
              <a:rPr lang="en-US" baseline="-25000" dirty="0"/>
              <a:t>2</a:t>
            </a:r>
            <a:r>
              <a:rPr lang="en-US" dirty="0" smtClean="0"/>
              <a:t>, .. </a:t>
            </a:r>
            <a:r>
              <a:rPr lang="en-US" dirty="0" err="1" smtClean="0"/>
              <a:t>x</a:t>
            </a:r>
            <a:r>
              <a:rPr lang="en-US" baseline="-25000" dirty="0" err="1" smtClean="0"/>
              <a:t>N</a:t>
            </a:r>
            <a:r>
              <a:rPr lang="en-US" dirty="0" smtClean="0"/>
              <a:t>, and weights w</a:t>
            </a:r>
            <a:r>
              <a:rPr lang="en-US" baseline="-25000" dirty="0" smtClean="0"/>
              <a:t>1</a:t>
            </a:r>
            <a:r>
              <a:rPr lang="en-US" dirty="0" smtClean="0"/>
              <a:t>,w</a:t>
            </a:r>
            <a:r>
              <a:rPr lang="en-US" baseline="-25000" dirty="0" smtClean="0"/>
              <a:t>2</a:t>
            </a:r>
            <a:r>
              <a:rPr lang="en-US" dirty="0"/>
              <a:t>, .. </a:t>
            </a:r>
            <a:r>
              <a:rPr lang="en-US" dirty="0" err="1" smtClean="0"/>
              <a:t>w</a:t>
            </a:r>
            <a:r>
              <a:rPr lang="en-US" baseline="-25000" dirty="0" err="1" smtClean="0"/>
              <a:t>N</a:t>
            </a:r>
            <a:endParaRPr lang="en-US" baseline="-25000" dirty="0" smtClean="0"/>
          </a:p>
          <a:p>
            <a:r>
              <a:rPr lang="en-US" dirty="0" smtClean="0"/>
              <a:t>The perceptron outputs 0 or 1, based on the weighted sum is less than or greater than a threshold value</a:t>
            </a:r>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4000500"/>
            <a:ext cx="4286250" cy="764574"/>
          </a:xfrm>
          <a:prstGeom prst="rect">
            <a:avLst/>
          </a:prstGeom>
        </p:spPr>
      </p:pic>
      <p:pic>
        <p:nvPicPr>
          <p:cNvPr id="5" name="Picture 4"/>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12827380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decision making</a:t>
            </a:r>
            <a:endParaRPr lang="en-US" dirty="0"/>
          </a:p>
        </p:txBody>
      </p:sp>
      <p:sp>
        <p:nvSpPr>
          <p:cNvPr id="3" name="Content Placeholder 2"/>
          <p:cNvSpPr>
            <a:spLocks noGrp="1"/>
          </p:cNvSpPr>
          <p:nvPr>
            <p:ph idx="1"/>
          </p:nvPr>
        </p:nvSpPr>
        <p:spPr/>
        <p:txBody>
          <a:bodyPr/>
          <a:lstStyle/>
          <a:p>
            <a:r>
              <a:rPr lang="en-US" dirty="0"/>
              <a:t>We can think about the perceptron as 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4857750" y="3429000"/>
            <a:ext cx="3048000" cy="2354461"/>
          </a:xfrm>
          <a:prstGeom prst="rect">
            <a:avLst/>
          </a:prstGeom>
        </p:spPr>
      </p:pic>
      <p:pic>
        <p:nvPicPr>
          <p:cNvPr id="13" name="Picture 12"/>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908195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smtClean="0"/>
              <a:t>Sentiment classifier</a:t>
            </a:r>
            <a:endParaRPr lang="en-US"/>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smtClean="0"/>
              <a:t>Input:</a:t>
            </a:r>
            <a:r>
              <a:rPr lang="en-US" dirty="0" smtClean="0"/>
              <a:t> "Spiraling </a:t>
            </a:r>
            <a:r>
              <a:rPr lang="en-US" dirty="0"/>
              <a:t>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endParaRPr lang="en-US" dirty="0" smtClean="0"/>
          </a:p>
          <a:p>
            <a:r>
              <a:rPr lang="en-US" b="1" dirty="0" smtClean="0"/>
              <a:t>Output: positive (1) </a:t>
            </a:r>
            <a:r>
              <a:rPr lang="en-US" dirty="0" smtClean="0"/>
              <a:t>or</a:t>
            </a:r>
            <a:r>
              <a:rPr lang="en-US" b="1" dirty="0" smtClean="0"/>
              <a:t> negative (0)</a:t>
            </a:r>
            <a:endParaRPr lang="en-US" b="1" dirty="0"/>
          </a:p>
          <a:p>
            <a:endParaRPr lang="en-US" dirty="0"/>
          </a:p>
        </p:txBody>
      </p:sp>
    </p:spTree>
    <p:extLst>
      <p:ext uri="{BB962C8B-B14F-4D97-AF65-F5344CB8AC3E}">
        <p14:creationId xmlns:p14="http://schemas.microsoft.com/office/powerpoint/2010/main" val="1525842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smtClean="0"/>
          </a:p>
          <a:p>
            <a:pPr marL="385763" indent="-385763">
              <a:buFont typeface="+mj-lt"/>
              <a:buAutoNum type="arabicPeriod"/>
            </a:pPr>
            <a:endParaRPr lang="en-US" dirty="0"/>
          </a:p>
          <a:p>
            <a:pPr marL="385763" indent="-385763">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37540" y="4286250"/>
            <a:ext cx="1543050" cy="1543050"/>
          </a:xfrm>
          <a:prstGeom prst="rect">
            <a:avLst/>
          </a:prstGeom>
        </p:spPr>
      </p:pic>
      <p:pic>
        <p:nvPicPr>
          <p:cNvPr id="11" name="Picture 10"/>
          <p:cNvPicPr>
            <a:picLocks noChangeAspect="1"/>
          </p:cNvPicPr>
          <p:nvPr/>
        </p:nvPicPr>
        <p:blipFill>
          <a:blip r:embed="rId4"/>
          <a:stretch>
            <a:fillRect/>
          </a:stretch>
        </p:blipFill>
        <p:spPr>
          <a:xfrm>
            <a:off x="1866340" y="4286250"/>
            <a:ext cx="2164993" cy="1543050"/>
          </a:xfrm>
          <a:prstGeom prst="rect">
            <a:avLst/>
          </a:prstGeom>
        </p:spPr>
      </p:pic>
      <p:pic>
        <p:nvPicPr>
          <p:cNvPr id="12" name="Picture 11"/>
          <p:cNvPicPr>
            <a:picLocks noChangeAspect="1"/>
          </p:cNvPicPr>
          <p:nvPr/>
        </p:nvPicPr>
        <p:blipFill>
          <a:blip r:embed="rId5"/>
          <a:stretch>
            <a:fillRect/>
          </a:stretch>
        </p:blipFill>
        <p:spPr>
          <a:xfrm>
            <a:off x="4301955" y="4286250"/>
            <a:ext cx="2135371" cy="1543050"/>
          </a:xfrm>
          <a:prstGeom prst="rect">
            <a:avLst/>
          </a:prstGeom>
        </p:spPr>
      </p:pic>
      <p:pic>
        <p:nvPicPr>
          <p:cNvPr id="13" name="Picture 12"/>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7630669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smtClean="0"/>
              <a:t>By varying weights and the threshold we get different models of decision making </a:t>
            </a:r>
          </a:p>
          <a:p>
            <a:r>
              <a:rPr lang="en-US" dirty="0" smtClean="0"/>
              <a:t>Example 1: w</a:t>
            </a:r>
            <a:r>
              <a:rPr lang="en-US" baseline="-25000" dirty="0" smtClean="0"/>
              <a:t>1</a:t>
            </a:r>
            <a:r>
              <a:rPr lang="en-US" dirty="0" smtClean="0"/>
              <a:t>= 6   w</a:t>
            </a:r>
            <a:r>
              <a:rPr lang="en-US" baseline="-25000" dirty="0" smtClean="0"/>
              <a:t>2 </a:t>
            </a:r>
            <a:r>
              <a:rPr lang="en-US" dirty="0"/>
              <a:t>= </a:t>
            </a:r>
            <a:r>
              <a:rPr lang="en-US" dirty="0" smtClean="0"/>
              <a:t>2</a:t>
            </a:r>
            <a:r>
              <a:rPr lang="en-US" dirty="0"/>
              <a:t>   </a:t>
            </a:r>
            <a:r>
              <a:rPr lang="en-US" dirty="0" smtClean="0"/>
              <a:t>w</a:t>
            </a:r>
            <a:r>
              <a:rPr lang="en-US" baseline="-25000" dirty="0" smtClean="0"/>
              <a:t>3</a:t>
            </a:r>
            <a:r>
              <a:rPr lang="en-US" dirty="0" smtClean="0"/>
              <a:t> </a:t>
            </a:r>
            <a:r>
              <a:rPr lang="en-US" dirty="0"/>
              <a:t>= </a:t>
            </a:r>
            <a:r>
              <a:rPr lang="en-US" dirty="0" smtClean="0"/>
              <a:t>2,  threshold = 5</a:t>
            </a:r>
          </a:p>
          <a:p>
            <a:r>
              <a:rPr lang="en-US" dirty="0" smtClean="0"/>
              <a:t>Example 2: </a:t>
            </a:r>
            <a:r>
              <a:rPr lang="en-US" dirty="0"/>
              <a:t>w</a:t>
            </a:r>
            <a:r>
              <a:rPr lang="en-US" baseline="-25000" dirty="0"/>
              <a:t>1</a:t>
            </a:r>
            <a:r>
              <a:rPr lang="en-US" dirty="0"/>
              <a:t>= 6   w</a:t>
            </a:r>
            <a:r>
              <a:rPr lang="en-US" baseline="-25000" dirty="0"/>
              <a:t>2 </a:t>
            </a:r>
            <a:r>
              <a:rPr lang="en-US" dirty="0"/>
              <a:t>= 2   w</a:t>
            </a:r>
            <a:r>
              <a:rPr lang="en-US" baseline="-25000" dirty="0"/>
              <a:t>3</a:t>
            </a:r>
            <a:r>
              <a:rPr lang="en-US" dirty="0"/>
              <a:t> = 2,  threshold = </a:t>
            </a:r>
            <a:r>
              <a:rPr lang="en-US" dirty="0" smtClean="0"/>
              <a:t>3</a:t>
            </a:r>
            <a:endParaRPr lang="en-US" dirty="0"/>
          </a:p>
          <a:p>
            <a:endParaRPr lang="en-US" dirty="0" smtClean="0"/>
          </a:p>
        </p:txBody>
      </p:sp>
      <p:pic>
        <p:nvPicPr>
          <p:cNvPr id="8" name="Picture 7"/>
          <p:cNvPicPr>
            <a:picLocks noChangeAspect="1"/>
          </p:cNvPicPr>
          <p:nvPr/>
        </p:nvPicPr>
        <p:blipFill>
          <a:blip r:embed="rId3"/>
          <a:stretch>
            <a:fillRect/>
          </a:stretch>
        </p:blipFill>
        <p:spPr>
          <a:xfrm>
            <a:off x="37540" y="4286250"/>
            <a:ext cx="1543050" cy="1543050"/>
          </a:xfrm>
          <a:prstGeom prst="rect">
            <a:avLst/>
          </a:prstGeom>
        </p:spPr>
      </p:pic>
      <p:pic>
        <p:nvPicPr>
          <p:cNvPr id="10" name="Picture 9"/>
          <p:cNvPicPr>
            <a:picLocks noChangeAspect="1"/>
          </p:cNvPicPr>
          <p:nvPr/>
        </p:nvPicPr>
        <p:blipFill>
          <a:blip r:embed="rId4"/>
          <a:stretch>
            <a:fillRect/>
          </a:stretch>
        </p:blipFill>
        <p:spPr>
          <a:xfrm>
            <a:off x="1866340" y="4286250"/>
            <a:ext cx="2164993" cy="1543050"/>
          </a:xfrm>
          <a:prstGeom prst="rect">
            <a:avLst/>
          </a:prstGeom>
        </p:spPr>
      </p:pic>
      <p:pic>
        <p:nvPicPr>
          <p:cNvPr id="11" name="Picture 10"/>
          <p:cNvPicPr>
            <a:picLocks noChangeAspect="1"/>
          </p:cNvPicPr>
          <p:nvPr/>
        </p:nvPicPr>
        <p:blipFill>
          <a:blip r:embed="rId5"/>
          <a:stretch>
            <a:fillRect/>
          </a:stretch>
        </p:blipFill>
        <p:spPr>
          <a:xfrm>
            <a:off x="4301955" y="4286250"/>
            <a:ext cx="2135371" cy="1543050"/>
          </a:xfrm>
          <a:prstGeom prst="rect">
            <a:avLst/>
          </a:prstGeom>
        </p:spPr>
      </p:pic>
      <p:pic>
        <p:nvPicPr>
          <p:cNvPr id="12" name="Picture 11"/>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1583694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30480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A complex network of </a:t>
            </a:r>
            <a:r>
              <a:rPr lang="en-US" sz="2400" dirty="0" err="1"/>
              <a:t>perceptrons</a:t>
            </a:r>
            <a:r>
              <a:rPr lang="en-US" sz="2400" dirty="0"/>
              <a:t> could make quite subtle decisions:</a:t>
            </a:r>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dirty="0" err="1"/>
              <a:t>Perceptrons</a:t>
            </a:r>
            <a:r>
              <a:rPr lang="en-US" dirty="0"/>
              <a:t> for decision making</a:t>
            </a:r>
          </a:p>
        </p:txBody>
      </p:sp>
      <p:pic>
        <p:nvPicPr>
          <p:cNvPr id="4" name="Content Placeholder 3"/>
          <p:cNvPicPr>
            <a:picLocks noGrp="1" noChangeAspect="1"/>
          </p:cNvPicPr>
          <p:nvPr>
            <p:ph idx="1"/>
          </p:nvPr>
        </p:nvPicPr>
        <p:blipFill>
          <a:blip r:embed="rId3"/>
          <a:stretch>
            <a:fillRect/>
          </a:stretch>
        </p:blipFill>
        <p:spPr>
          <a:xfrm>
            <a:off x="2000250" y="3028950"/>
            <a:ext cx="5143500" cy="2009775"/>
          </a:xfrm>
        </p:spPr>
      </p:pic>
      <p:sp>
        <p:nvSpPr>
          <p:cNvPr id="5" name="Rectangle 4"/>
          <p:cNvSpPr/>
          <p:nvPr/>
        </p:nvSpPr>
        <p:spPr>
          <a:xfrm>
            <a:off x="3200400" y="4896196"/>
            <a:ext cx="687624" cy="300082"/>
          </a:xfrm>
          <a:prstGeom prst="rect">
            <a:avLst/>
          </a:prstGeom>
        </p:spPr>
        <p:txBody>
          <a:bodyPr wrap="none">
            <a:spAutoFit/>
          </a:bodyPr>
          <a:lstStyle/>
          <a:p>
            <a:r>
              <a:rPr lang="en-US" sz="1350" dirty="0"/>
              <a:t>Layer 1</a:t>
            </a:r>
            <a:endParaRPr lang="en-US" sz="1350" dirty="0"/>
          </a:p>
        </p:txBody>
      </p:sp>
      <p:sp>
        <p:nvSpPr>
          <p:cNvPr id="13" name="Rectangle 12"/>
          <p:cNvSpPr/>
          <p:nvPr/>
        </p:nvSpPr>
        <p:spPr>
          <a:xfrm>
            <a:off x="4286250" y="5028532"/>
            <a:ext cx="687624" cy="300082"/>
          </a:xfrm>
          <a:prstGeom prst="rect">
            <a:avLst/>
          </a:prstGeom>
        </p:spPr>
        <p:txBody>
          <a:bodyPr wrap="none">
            <a:spAutoFit/>
          </a:bodyPr>
          <a:lstStyle/>
          <a:p>
            <a:r>
              <a:rPr lang="en-US" sz="1350" dirty="0"/>
              <a:t>Layer 2</a:t>
            </a:r>
            <a:endParaRPr lang="en-US" sz="1350" dirty="0"/>
          </a:p>
        </p:txBody>
      </p:sp>
      <p:sp>
        <p:nvSpPr>
          <p:cNvPr id="14" name="Rectangle 13"/>
          <p:cNvSpPr/>
          <p:nvPr/>
        </p:nvSpPr>
        <p:spPr>
          <a:xfrm>
            <a:off x="5486400" y="4229100"/>
            <a:ext cx="687624" cy="300082"/>
          </a:xfrm>
          <a:prstGeom prst="rect">
            <a:avLst/>
          </a:prstGeom>
        </p:spPr>
        <p:txBody>
          <a:bodyPr wrap="none">
            <a:spAutoFit/>
          </a:bodyPr>
          <a:lstStyle/>
          <a:p>
            <a:r>
              <a:rPr lang="en-US" sz="1350"/>
              <a:t>Layer 3</a:t>
            </a:r>
            <a:endParaRPr lang="en-US" sz="1350" dirty="0"/>
          </a:p>
        </p:txBody>
      </p:sp>
      <p:sp>
        <p:nvSpPr>
          <p:cNvPr id="6" name="TextBox 5"/>
          <p:cNvSpPr txBox="1"/>
          <p:nvPr/>
        </p:nvSpPr>
        <p:spPr>
          <a:xfrm>
            <a:off x="803225" y="5167033"/>
            <a:ext cx="2800350" cy="507831"/>
          </a:xfrm>
          <a:prstGeom prst="rect">
            <a:avLst/>
          </a:prstGeom>
          <a:noFill/>
        </p:spPr>
        <p:txBody>
          <a:bodyPr wrap="square" rtlCol="0">
            <a:spAutoFit/>
          </a:bodyPr>
          <a:lstStyle/>
          <a:p>
            <a:pPr algn="ctr"/>
            <a:r>
              <a:rPr lang="en-US" sz="1350" dirty="0"/>
              <a:t>1st</a:t>
            </a:r>
            <a:r>
              <a:rPr lang="en-US" sz="1350" dirty="0"/>
              <a:t> </a:t>
            </a:r>
            <a:r>
              <a:rPr lang="en-US" sz="1350" dirty="0"/>
              <a:t>layer makes 3 simple decisions</a:t>
            </a:r>
            <a:br>
              <a:rPr lang="en-US" sz="1350" dirty="0"/>
            </a:br>
            <a:r>
              <a:rPr lang="en-US" sz="1350" dirty="0"/>
              <a:t>by weighing the input evidence</a:t>
            </a:r>
            <a:endParaRPr lang="en-US" sz="1350" dirty="0"/>
          </a:p>
        </p:txBody>
      </p:sp>
      <p:sp>
        <p:nvSpPr>
          <p:cNvPr id="15" name="TextBox 14"/>
          <p:cNvSpPr txBox="1"/>
          <p:nvPr/>
        </p:nvSpPr>
        <p:spPr>
          <a:xfrm>
            <a:off x="4644040" y="5317162"/>
            <a:ext cx="2800350" cy="715581"/>
          </a:xfrm>
          <a:prstGeom prst="rect">
            <a:avLst/>
          </a:prstGeom>
          <a:noFill/>
        </p:spPr>
        <p:txBody>
          <a:bodyPr wrap="square" rtlCol="0">
            <a:spAutoFit/>
          </a:bodyPr>
          <a:lstStyle/>
          <a:p>
            <a:pPr algn="ctr"/>
            <a:r>
              <a:rPr lang="en-US" sz="1350" dirty="0"/>
              <a:t>2nd</a:t>
            </a:r>
            <a:r>
              <a:rPr lang="en-US" sz="1350" dirty="0"/>
              <a:t> </a:t>
            </a:r>
            <a:r>
              <a:rPr lang="en-US" sz="1350" dirty="0"/>
              <a:t>layer makes a decision </a:t>
            </a:r>
            <a:r>
              <a:rPr lang="en-US" sz="1350" dirty="0"/>
              <a:t>by weighing up the results </a:t>
            </a:r>
            <a:r>
              <a:rPr lang="en-US" sz="1350" dirty="0"/>
              <a:t>from </a:t>
            </a:r>
            <a:r>
              <a:rPr lang="en-US" sz="1350" dirty="0"/>
              <a:t>the </a:t>
            </a:r>
            <a:r>
              <a:rPr lang="en-US" sz="1350" dirty="0"/>
              <a:t>1</a:t>
            </a:r>
            <a:r>
              <a:rPr lang="en-US" sz="1350" baseline="30000" dirty="0"/>
              <a:t>st</a:t>
            </a:r>
            <a:r>
              <a:rPr lang="en-US" sz="1350" dirty="0"/>
              <a:t> layer </a:t>
            </a:r>
            <a:r>
              <a:rPr lang="en-US" sz="1350" dirty="0"/>
              <a:t>of decision-making</a:t>
            </a:r>
          </a:p>
        </p:txBody>
      </p:sp>
      <p:sp>
        <p:nvSpPr>
          <p:cNvPr id="16" name="TextBox 15"/>
          <p:cNvSpPr txBox="1"/>
          <p:nvPr/>
        </p:nvSpPr>
        <p:spPr>
          <a:xfrm>
            <a:off x="6044215" y="4412737"/>
            <a:ext cx="2800350" cy="507831"/>
          </a:xfrm>
          <a:prstGeom prst="rect">
            <a:avLst/>
          </a:prstGeom>
          <a:noFill/>
        </p:spPr>
        <p:txBody>
          <a:bodyPr wrap="square" rtlCol="0">
            <a:spAutoFit/>
          </a:bodyPr>
          <a:lstStyle/>
          <a:p>
            <a:pPr algn="ctr"/>
            <a:r>
              <a:rPr lang="en-US" sz="1350" dirty="0"/>
              <a:t>Complex </a:t>
            </a:r>
            <a:r>
              <a:rPr lang="en-US" sz="1350" dirty="0"/>
              <a:t>decisions can be made by the perceptron in the third layer</a:t>
            </a:r>
          </a:p>
        </p:txBody>
      </p:sp>
    </p:spTree>
    <p:extLst>
      <p:ext uri="{BB962C8B-B14F-4D97-AF65-F5344CB8AC3E}">
        <p14:creationId xmlns:p14="http://schemas.microsoft.com/office/powerpoint/2010/main" val="114330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8575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a:t>
            </a:r>
            <a:r>
              <a:rPr lang="en-US" sz="2400" dirty="0"/>
              <a:t>by a </a:t>
            </a:r>
            <a:r>
              <a:rPr lang="en-US" sz="2400" i="1" dirty="0"/>
              <a:t>bias</a:t>
            </a:r>
            <a:r>
              <a:rPr lang="en-US" sz="2400" dirty="0"/>
              <a:t>, b≡−threshold</a:t>
            </a:r>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dirty="0"/>
              <a:t>Weights, bias and dot products</a:t>
            </a:r>
          </a:p>
        </p:txBody>
      </p:sp>
      <p:pic>
        <p:nvPicPr>
          <p:cNvPr id="4" name="Content Placeholder 3"/>
          <p:cNvPicPr>
            <a:picLocks noGrp="1" noChangeAspect="1"/>
          </p:cNvPicPr>
          <p:nvPr>
            <p:ph idx="1"/>
          </p:nvPr>
        </p:nvPicPr>
        <p:blipFill>
          <a:blip r:embed="rId3"/>
          <a:stretch>
            <a:fillRect/>
          </a:stretch>
        </p:blipFill>
        <p:spPr>
          <a:xfrm>
            <a:off x="5257800" y="4470780"/>
            <a:ext cx="3827391" cy="94056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 y="4558774"/>
            <a:ext cx="4286250" cy="7645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3257550"/>
            <a:ext cx="2171700" cy="400339"/>
          </a:xfrm>
          <a:prstGeom prst="rect">
            <a:avLst/>
          </a:prstGeom>
        </p:spPr>
      </p:pic>
    </p:spTree>
    <p:extLst>
      <p:ext uri="{BB962C8B-B14F-4D97-AF65-F5344CB8AC3E}">
        <p14:creationId xmlns:p14="http://schemas.microsoft.com/office/powerpoint/2010/main" val="685461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OR logical functions</a:t>
            </a:r>
            <a:endParaRPr lang="en-US" dirty="0"/>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4" name="Picture 3"/>
          <p:cNvPicPr>
            <a:picLocks noChangeAspect="1"/>
          </p:cNvPicPr>
          <p:nvPr/>
        </p:nvPicPr>
        <p:blipFill>
          <a:blip r:embed="rId3"/>
          <a:stretch>
            <a:fillRect/>
          </a:stretch>
        </p:blipFill>
        <p:spPr>
          <a:xfrm>
            <a:off x="457200" y="3714750"/>
            <a:ext cx="3342909" cy="1390650"/>
          </a:xfrm>
          <a:prstGeom prst="rect">
            <a:avLst/>
          </a:prstGeom>
        </p:spPr>
      </p:pic>
      <p:graphicFrame>
        <p:nvGraphicFramePr>
          <p:cNvPr id="5" name="Table 4"/>
          <p:cNvGraphicFramePr>
            <a:graphicFrameLocks noGrp="1"/>
          </p:cNvGraphicFramePr>
          <p:nvPr>
            <p:extLst/>
          </p:nvPr>
        </p:nvGraphicFramePr>
        <p:xfrm>
          <a:off x="3959233" y="3600450"/>
          <a:ext cx="4762501" cy="1127760"/>
        </p:xfrm>
        <a:graphic>
          <a:graphicData uri="http://schemas.openxmlformats.org/drawingml/2006/table">
            <a:tbl>
              <a:tblPr firstRow="1" bandRow="1">
                <a:tableStyleId>{5C22544A-7EE6-4342-B048-85BDC9FD1C3A}</a:tableStyleId>
              </a:tblPr>
              <a:tblGrid>
                <a:gridCol w="1587500"/>
                <a:gridCol w="1711317"/>
                <a:gridCol w="1463684"/>
              </a:tblGrid>
              <a:tr h="278130">
                <a:tc>
                  <a:txBody>
                    <a:bodyPr/>
                    <a:lstStyle/>
                    <a:p>
                      <a:r>
                        <a:rPr lang="en-US" sz="1400" dirty="0" smtClean="0"/>
                        <a:t>Input </a:t>
                      </a:r>
                      <a:endParaRPr lang="en-US" sz="1400" dirty="0"/>
                    </a:p>
                  </a:txBody>
                  <a:tcPr marL="68580" marR="68580" marT="34290" marB="34290"/>
                </a:tc>
                <a:tc>
                  <a:txBody>
                    <a:bodyPr/>
                    <a:lstStyle/>
                    <a:p>
                      <a:r>
                        <a:rPr lang="en-US" sz="1400" dirty="0" smtClean="0"/>
                        <a:t>Weighted</a:t>
                      </a:r>
                      <a:r>
                        <a:rPr lang="en-US" sz="1400" baseline="0" dirty="0" smtClean="0"/>
                        <a:t> sum</a:t>
                      </a:r>
                      <a:endParaRPr lang="en-US" sz="1400" dirty="0"/>
                    </a:p>
                  </a:txBody>
                  <a:tcPr marL="68580" marR="68580" marT="34290" marB="34290"/>
                </a:tc>
                <a:tc>
                  <a:txBody>
                    <a:bodyPr/>
                    <a:lstStyle/>
                    <a:p>
                      <a:r>
                        <a:rPr lang="en-US" sz="1400" dirty="0" smtClean="0"/>
                        <a:t>Output </a:t>
                      </a:r>
                      <a:endParaRPr lang="en-US" sz="1400" dirty="0"/>
                    </a:p>
                  </a:txBody>
                  <a:tcPr marL="68580" marR="68580" marT="34290" marB="34290"/>
                </a:tc>
              </a:tr>
              <a:tr h="278130">
                <a:tc>
                  <a:txBody>
                    <a:bodyPr/>
                    <a:lstStyle/>
                    <a:p>
                      <a:r>
                        <a:rPr lang="en-US" sz="1400" dirty="0" smtClean="0"/>
                        <a:t>00</a:t>
                      </a:r>
                      <a:endParaRPr lang="en-US" sz="1400" dirty="0"/>
                    </a:p>
                  </a:txBody>
                  <a:tcPr marL="68580" marR="68580" marT="34290" marB="34290"/>
                </a:tc>
                <a:tc>
                  <a:txBody>
                    <a:bodyPr/>
                    <a:lstStyle/>
                    <a:p>
                      <a:r>
                        <a:rPr lang="en-US" sz="1400" dirty="0" smtClean="0"/>
                        <a:t>-2*0 + -2*0</a:t>
                      </a:r>
                      <a:r>
                        <a:rPr lang="en-US" sz="1400" baseline="0" dirty="0" smtClean="0"/>
                        <a:t> +3 = 3</a:t>
                      </a:r>
                      <a:endParaRPr lang="en-US" sz="1400" dirty="0"/>
                    </a:p>
                  </a:txBody>
                  <a:tcPr marL="68580" marR="68580" marT="34290" marB="34290"/>
                </a:tc>
                <a:tc>
                  <a:txBody>
                    <a:bodyPr/>
                    <a:lstStyle/>
                    <a:p>
                      <a:r>
                        <a:rPr lang="en-US" sz="1400" dirty="0" smtClean="0"/>
                        <a:t>1</a:t>
                      </a:r>
                      <a:endParaRPr lang="en-US" sz="1400" dirty="0"/>
                    </a:p>
                  </a:txBody>
                  <a:tcPr marL="68580" marR="68580" marT="34290" marB="34290"/>
                </a:tc>
              </a:tr>
              <a:tr h="278130">
                <a:tc>
                  <a:txBody>
                    <a:bodyPr/>
                    <a:lstStyle/>
                    <a:p>
                      <a:r>
                        <a:rPr lang="en-US" sz="1400" dirty="0" smtClean="0"/>
                        <a:t>10 or 01</a:t>
                      </a:r>
                      <a:endParaRPr lang="en-US" sz="1400" dirty="0"/>
                    </a:p>
                  </a:txBody>
                  <a:tcPr marL="68580" marR="68580" marT="34290" marB="34290"/>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400" dirty="0" smtClean="0"/>
                        <a:t>-2*1 + -2*0</a:t>
                      </a:r>
                      <a:r>
                        <a:rPr lang="en-US" sz="1400" baseline="0" dirty="0" smtClean="0"/>
                        <a:t> +3 = 1</a:t>
                      </a:r>
                      <a:endParaRPr lang="en-US" sz="1400" dirty="0" smtClean="0"/>
                    </a:p>
                  </a:txBody>
                  <a:tcPr marL="68580" marR="68580" marT="34290" marB="34290"/>
                </a:tc>
                <a:tc>
                  <a:txBody>
                    <a:bodyPr/>
                    <a:lstStyle/>
                    <a:p>
                      <a:r>
                        <a:rPr lang="en-US" sz="1400" dirty="0" smtClean="0"/>
                        <a:t>1</a:t>
                      </a:r>
                      <a:endParaRPr lang="en-US" sz="1400" dirty="0"/>
                    </a:p>
                  </a:txBody>
                  <a:tcPr marL="68580" marR="68580" marT="34290" marB="34290"/>
                </a:tc>
              </a:tr>
              <a:tr h="278130">
                <a:tc>
                  <a:txBody>
                    <a:bodyPr/>
                    <a:lstStyle/>
                    <a:p>
                      <a:r>
                        <a:rPr lang="en-US" sz="1400" dirty="0" smtClean="0"/>
                        <a:t>11</a:t>
                      </a:r>
                      <a:endParaRPr lang="en-US" sz="1400" dirty="0"/>
                    </a:p>
                  </a:txBody>
                  <a:tcPr marL="68580" marR="68580" marT="34290" marB="34290"/>
                </a:tc>
                <a:tc>
                  <a:txBody>
                    <a:bodyPr/>
                    <a:lstStyle/>
                    <a:p>
                      <a:r>
                        <a:rPr lang="en-US" sz="1400" dirty="0" smtClean="0"/>
                        <a:t>-2*1 + -2*1</a:t>
                      </a:r>
                      <a:r>
                        <a:rPr lang="en-US" sz="1400" baseline="0" dirty="0" smtClean="0"/>
                        <a:t> +3 = -1</a:t>
                      </a:r>
                      <a:endParaRPr lang="en-US" sz="1400" dirty="0"/>
                    </a:p>
                  </a:txBody>
                  <a:tcPr marL="68580" marR="68580" marT="34290" marB="34290"/>
                </a:tc>
                <a:tc>
                  <a:txBody>
                    <a:bodyPr/>
                    <a:lstStyle/>
                    <a:p>
                      <a:r>
                        <a:rPr lang="en-US" sz="1400" dirty="0" smtClean="0"/>
                        <a:t>0</a:t>
                      </a:r>
                      <a:endParaRPr lang="en-US" sz="1400" dirty="0"/>
                    </a:p>
                  </a:txBody>
                  <a:tcPr marL="68580" marR="68580" marT="34290" marB="34290"/>
                </a:tc>
              </a:tr>
            </a:tbl>
          </a:graphicData>
        </a:graphic>
      </p:graphicFrame>
      <p:sp>
        <p:nvSpPr>
          <p:cNvPr id="6" name="TextBox 5"/>
          <p:cNvSpPr txBox="1"/>
          <p:nvPr/>
        </p:nvSpPr>
        <p:spPr>
          <a:xfrm>
            <a:off x="1066071" y="4730003"/>
            <a:ext cx="729943" cy="300082"/>
          </a:xfrm>
          <a:prstGeom prst="rect">
            <a:avLst/>
          </a:prstGeom>
          <a:noFill/>
        </p:spPr>
        <p:txBody>
          <a:bodyPr wrap="none" rtlCol="0">
            <a:spAutoFit/>
          </a:bodyPr>
          <a:lstStyle/>
          <a:p>
            <a:r>
              <a:rPr lang="en-US" sz="1350" dirty="0"/>
              <a:t>weights</a:t>
            </a:r>
            <a:endParaRPr lang="en-US" sz="1350" dirty="0"/>
          </a:p>
        </p:txBody>
      </p:sp>
      <p:sp>
        <p:nvSpPr>
          <p:cNvPr id="7" name="TextBox 6"/>
          <p:cNvSpPr txBox="1"/>
          <p:nvPr/>
        </p:nvSpPr>
        <p:spPr>
          <a:xfrm>
            <a:off x="2228850" y="4743450"/>
            <a:ext cx="466794" cy="300082"/>
          </a:xfrm>
          <a:prstGeom prst="rect">
            <a:avLst/>
          </a:prstGeom>
          <a:noFill/>
        </p:spPr>
        <p:txBody>
          <a:bodyPr wrap="none" rtlCol="0">
            <a:spAutoFit/>
          </a:bodyPr>
          <a:lstStyle/>
          <a:p>
            <a:r>
              <a:rPr lang="en-US" sz="1350" dirty="0"/>
              <a:t>bias</a:t>
            </a:r>
            <a:endParaRPr lang="en-US" sz="1350" dirty="0"/>
          </a:p>
        </p:txBody>
      </p:sp>
    </p:spTree>
    <p:extLst>
      <p:ext uri="{BB962C8B-B14F-4D97-AF65-F5344CB8AC3E}">
        <p14:creationId xmlns:p14="http://schemas.microsoft.com/office/powerpoint/2010/main" val="1016237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functions</a:t>
            </a:r>
            <a:endParaRPr lang="en-US" dirty="0"/>
          </a:p>
        </p:txBody>
      </p:sp>
      <p:sp>
        <p:nvSpPr>
          <p:cNvPr id="3" name="Content Placeholder 2"/>
          <p:cNvSpPr>
            <a:spLocks noGrp="1"/>
          </p:cNvSpPr>
          <p:nvPr>
            <p:ph idx="1"/>
          </p:nvPr>
        </p:nvSpPr>
        <p:spPr/>
        <p:txBody>
          <a:bodyPr/>
          <a:lstStyle/>
          <a:p>
            <a:r>
              <a:rPr lang="en-US" dirty="0"/>
              <a:t>N</a:t>
            </a:r>
            <a:r>
              <a:rPr lang="en-US" dirty="0" smtClean="0"/>
              <a:t>etworks </a:t>
            </a:r>
            <a:r>
              <a:rPr lang="en-US" dirty="0"/>
              <a:t>of </a:t>
            </a:r>
            <a:r>
              <a:rPr lang="en-US" dirty="0" err="1"/>
              <a:t>perceptrons</a:t>
            </a:r>
            <a:r>
              <a:rPr lang="en-US" dirty="0"/>
              <a:t> to compute </a:t>
            </a:r>
            <a:r>
              <a:rPr lang="en-US" i="1" dirty="0"/>
              <a:t>any</a:t>
            </a:r>
            <a:r>
              <a:rPr lang="en-US" dirty="0"/>
              <a:t> logical </a:t>
            </a:r>
            <a:r>
              <a:rPr lang="en-US" dirty="0" smtClean="0"/>
              <a:t>function</a:t>
            </a:r>
          </a:p>
          <a:p>
            <a:r>
              <a:rPr lang="en-US" dirty="0"/>
              <a:t>W</a:t>
            </a:r>
            <a:r>
              <a:rPr lang="en-US" dirty="0" smtClean="0"/>
              <a:t>e </a:t>
            </a:r>
            <a:r>
              <a:rPr lang="en-US" dirty="0"/>
              <a:t>can build any computation up out of NAND </a:t>
            </a:r>
            <a:r>
              <a:rPr lang="en-US" dirty="0" smtClean="0"/>
              <a:t>gates.  </a:t>
            </a:r>
          </a:p>
          <a:p>
            <a:r>
              <a:rPr lang="en-US" dirty="0" smtClean="0"/>
              <a:t>For example, a circuit which adds two bits x</a:t>
            </a:r>
            <a:r>
              <a:rPr lang="en-US" baseline="-25000" dirty="0" smtClean="0"/>
              <a:t>1</a:t>
            </a:r>
            <a:r>
              <a:rPr lang="en-US" dirty="0" smtClean="0"/>
              <a:t> and x</a:t>
            </a:r>
            <a:r>
              <a:rPr lang="en-US" baseline="-25000" dirty="0" smtClean="0"/>
              <a:t>2</a:t>
            </a:r>
            <a:endParaRPr lang="en-US" dirty="0" smtClean="0"/>
          </a:p>
        </p:txBody>
      </p:sp>
      <p:pic>
        <p:nvPicPr>
          <p:cNvPr id="8" name="Picture 7"/>
          <p:cNvPicPr>
            <a:picLocks noChangeAspect="1"/>
          </p:cNvPicPr>
          <p:nvPr/>
        </p:nvPicPr>
        <p:blipFill>
          <a:blip r:embed="rId3"/>
          <a:stretch>
            <a:fillRect/>
          </a:stretch>
        </p:blipFill>
        <p:spPr>
          <a:xfrm>
            <a:off x="114300" y="4000500"/>
            <a:ext cx="3885100" cy="1200150"/>
          </a:xfrm>
          <a:prstGeom prst="rect">
            <a:avLst/>
          </a:prstGeom>
        </p:spPr>
      </p:pic>
      <p:pic>
        <p:nvPicPr>
          <p:cNvPr id="9" name="Picture 8"/>
          <p:cNvPicPr>
            <a:picLocks noChangeAspect="1"/>
          </p:cNvPicPr>
          <p:nvPr/>
        </p:nvPicPr>
        <p:blipFill>
          <a:blip r:embed="rId4"/>
          <a:stretch>
            <a:fillRect/>
          </a:stretch>
        </p:blipFill>
        <p:spPr>
          <a:xfrm>
            <a:off x="4514850" y="3678437"/>
            <a:ext cx="4486275" cy="1990725"/>
          </a:xfrm>
          <a:prstGeom prst="rect">
            <a:avLst/>
          </a:prstGeom>
        </p:spPr>
      </p:pic>
      <p:sp>
        <p:nvSpPr>
          <p:cNvPr id="10" name="TextBox 9"/>
          <p:cNvSpPr txBox="1"/>
          <p:nvPr/>
        </p:nvSpPr>
        <p:spPr>
          <a:xfrm>
            <a:off x="5446748" y="5732155"/>
            <a:ext cx="3111366" cy="300082"/>
          </a:xfrm>
          <a:prstGeom prst="rect">
            <a:avLst/>
          </a:prstGeom>
          <a:noFill/>
        </p:spPr>
        <p:txBody>
          <a:bodyPr wrap="none" rtlCol="0">
            <a:spAutoFit/>
          </a:bodyPr>
          <a:lstStyle/>
          <a:p>
            <a:pPr algn="ctr"/>
            <a:r>
              <a:rPr lang="en-US" sz="1350" dirty="0"/>
              <a:t>All unlabeled weights are -2, </a:t>
            </a:r>
            <a:r>
              <a:rPr lang="en-US" sz="1350"/>
              <a:t>all biases =3.</a:t>
            </a:r>
            <a:endParaRPr lang="en-US" sz="1350"/>
          </a:p>
        </p:txBody>
      </p:sp>
    </p:spTree>
    <p:extLst>
      <p:ext uri="{BB962C8B-B14F-4D97-AF65-F5344CB8AC3E}">
        <p14:creationId xmlns:p14="http://schemas.microsoft.com/office/powerpoint/2010/main" val="524761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a:t>
            </a:r>
            <a:r>
              <a:rPr lang="en-US" dirty="0" err="1"/>
              <a:t>P</a:t>
            </a:r>
            <a:r>
              <a:rPr lang="en-US" dirty="0" err="1" smtClean="0"/>
              <a:t>erceptrons</a:t>
            </a:r>
            <a:endParaRPr lang="en-US" dirty="0"/>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2720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a:t>Learning to classify digits</a:t>
            </a:r>
            <a:endParaRPr lang="en-US" dirty="0" smtClean="0"/>
          </a:p>
        </p:txBody>
      </p:sp>
      <p:sp>
        <p:nvSpPr>
          <p:cNvPr id="1333251" name="Rectangle 3"/>
          <p:cNvSpPr>
            <a:spLocks noGrp="1" noChangeArrowheads="1"/>
          </p:cNvSpPr>
          <p:nvPr>
            <p:ph idx="1"/>
          </p:nvPr>
        </p:nvSpPr>
        <p:spPr>
          <a:xfrm>
            <a:off x="457200" y="2000250"/>
            <a:ext cx="6172200" cy="3657600"/>
          </a:xfrm>
        </p:spPr>
        <p:txBody>
          <a:bodyPr/>
          <a:lstStyle/>
          <a:p>
            <a:pPr>
              <a:lnSpc>
                <a:spcPct val="80000"/>
              </a:lnSpc>
            </a:pPr>
            <a:r>
              <a:rPr lang="en-US" sz="1800" dirty="0"/>
              <a:t>Input: image encoded input as a vector of intensities:</a:t>
            </a:r>
          </a:p>
          <a:p>
            <a:pPr>
              <a:lnSpc>
                <a:spcPct val="80000"/>
              </a:lnSpc>
            </a:pPr>
            <a:endParaRPr lang="en-US" sz="1800" dirty="0"/>
          </a:p>
          <a:p>
            <a:pPr>
              <a:lnSpc>
                <a:spcPct val="80000"/>
              </a:lnSpc>
            </a:pPr>
            <a:endParaRPr lang="en-US" sz="1800" dirty="0"/>
          </a:p>
          <a:p>
            <a:pPr>
              <a:lnSpc>
                <a:spcPct val="80000"/>
              </a:lnSpc>
            </a:pPr>
            <a:r>
              <a:rPr lang="en-US" sz="1800" dirty="0"/>
              <a:t>Output: is this a one or not? </a:t>
            </a:r>
          </a:p>
          <a:p>
            <a:pPr>
              <a:lnSpc>
                <a:spcPct val="80000"/>
              </a:lnSpc>
            </a:pPr>
            <a:r>
              <a:rPr lang="en-US" sz="1800" dirty="0"/>
              <a:t>Goal: set the parameters of the network to </a:t>
            </a:r>
            <a:r>
              <a:rPr lang="en-US" sz="1800" dirty="0"/>
              <a:t>correctly </a:t>
            </a:r>
            <a:r>
              <a:rPr lang="en-US" sz="1800" dirty="0"/>
              <a:t>classify the digits</a:t>
            </a:r>
          </a:p>
          <a:p>
            <a:pPr eaLnBrk="1" hangingPunct="1">
              <a:lnSpc>
                <a:spcPct val="80000"/>
              </a:lnSpc>
            </a:pPr>
            <a:r>
              <a:rPr lang="en-US" sz="1800" dirty="0"/>
              <a:t>Learning = changing the weights an biases in the network.</a:t>
            </a:r>
          </a:p>
          <a:p>
            <a:pPr eaLnBrk="1" hangingPunct="1">
              <a:lnSpc>
                <a:spcPct val="80000"/>
              </a:lnSpc>
            </a:pPr>
            <a:endParaRPr lang="en-US" sz="1800" dirty="0"/>
          </a:p>
        </p:txBody>
      </p:sp>
      <p:pic>
        <p:nvPicPr>
          <p:cNvPr id="6149" name="Picture 4"/>
          <p:cNvPicPr>
            <a:picLocks noChangeAspect="1" noChangeArrowheads="1"/>
          </p:cNvPicPr>
          <p:nvPr/>
        </p:nvPicPr>
        <p:blipFill>
          <a:blip r:embed="rId4" cstate="print"/>
          <a:srcRect/>
          <a:stretch>
            <a:fillRect/>
          </a:stretch>
        </p:blipFill>
        <p:spPr bwMode="auto">
          <a:xfrm>
            <a:off x="7543800" y="2057400"/>
            <a:ext cx="381000" cy="428625"/>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7543800" y="2686051"/>
            <a:ext cx="408384" cy="448865"/>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7486650" y="3314700"/>
            <a:ext cx="463153" cy="510778"/>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7486650" y="3943350"/>
            <a:ext cx="435769" cy="456009"/>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7486650" y="4514850"/>
            <a:ext cx="491728" cy="504825"/>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7486650" y="5200651"/>
            <a:ext cx="463153" cy="448865"/>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1717021" y="2395818"/>
            <a:ext cx="3415904" cy="213122"/>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316972" y="2338667"/>
            <a:ext cx="303610" cy="342900"/>
          </a:xfrm>
          <a:prstGeom prst="rect">
            <a:avLst/>
          </a:prstGeom>
          <a:noFill/>
          <a:ln w="9525">
            <a:noFill/>
            <a:miter lim="800000"/>
            <a:headEnd/>
            <a:tailEnd/>
          </a:ln>
        </p:spPr>
      </p:pic>
      <p:sp>
        <p:nvSpPr>
          <p:cNvPr id="16" name="TextBox 74"/>
          <p:cNvSpPr txBox="1">
            <a:spLocks noChangeArrowheads="1"/>
          </p:cNvSpPr>
          <p:nvPr/>
        </p:nvSpPr>
        <p:spPr bwMode="auto">
          <a:xfrm>
            <a:off x="8286750" y="21145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17" name="TextBox 75"/>
          <p:cNvSpPr txBox="1">
            <a:spLocks noChangeArrowheads="1"/>
          </p:cNvSpPr>
          <p:nvPr/>
        </p:nvSpPr>
        <p:spPr bwMode="auto">
          <a:xfrm>
            <a:off x="8286750" y="274320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18" name="TextBox 76"/>
          <p:cNvSpPr txBox="1">
            <a:spLocks noChangeArrowheads="1"/>
          </p:cNvSpPr>
          <p:nvPr/>
        </p:nvSpPr>
        <p:spPr bwMode="auto">
          <a:xfrm>
            <a:off x="8286750" y="3429000"/>
            <a:ext cx="285750" cy="323165"/>
          </a:xfrm>
          <a:prstGeom prst="rect">
            <a:avLst/>
          </a:prstGeom>
          <a:noFill/>
          <a:ln w="9525">
            <a:noFill/>
            <a:miter lim="800000"/>
            <a:headEnd/>
            <a:tailEnd/>
          </a:ln>
        </p:spPr>
        <p:txBody>
          <a:bodyPr>
            <a:spAutoFit/>
          </a:bodyPr>
          <a:lstStyle/>
          <a:p>
            <a:r>
              <a:rPr lang="en-US" sz="1500" dirty="0">
                <a:latin typeface="Calibri"/>
                <a:cs typeface="Calibri"/>
              </a:rPr>
              <a:t>0</a:t>
            </a:r>
            <a:endParaRPr lang="en-US" sz="1500" dirty="0">
              <a:latin typeface="Calibri"/>
              <a:cs typeface="Calibri"/>
            </a:endParaRPr>
          </a:p>
        </p:txBody>
      </p:sp>
      <p:sp>
        <p:nvSpPr>
          <p:cNvPr id="21" name="TextBox 74"/>
          <p:cNvSpPr txBox="1">
            <a:spLocks noChangeArrowheads="1"/>
          </p:cNvSpPr>
          <p:nvPr/>
        </p:nvSpPr>
        <p:spPr bwMode="auto">
          <a:xfrm>
            <a:off x="8286750" y="40005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2" name="TextBox 75"/>
          <p:cNvSpPr txBox="1">
            <a:spLocks noChangeArrowheads="1"/>
          </p:cNvSpPr>
          <p:nvPr/>
        </p:nvSpPr>
        <p:spPr bwMode="auto">
          <a:xfrm>
            <a:off x="8286750" y="462915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23" name="TextBox 76"/>
          <p:cNvSpPr txBox="1">
            <a:spLocks noChangeArrowheads="1"/>
          </p:cNvSpPr>
          <p:nvPr/>
        </p:nvSpPr>
        <p:spPr bwMode="auto">
          <a:xfrm>
            <a:off x="8286750" y="5314950"/>
            <a:ext cx="285750" cy="323165"/>
          </a:xfrm>
          <a:prstGeom prst="rect">
            <a:avLst/>
          </a:prstGeom>
          <a:noFill/>
          <a:ln w="9525">
            <a:noFill/>
            <a:miter lim="800000"/>
            <a:headEnd/>
            <a:tailEnd/>
          </a:ln>
        </p:spPr>
        <p:txBody>
          <a:bodyPr>
            <a:spAutoFit/>
          </a:bodyPr>
          <a:lstStyle/>
          <a:p>
            <a:r>
              <a:rPr lang="en-US" sz="1500" dirty="0">
                <a:latin typeface="Calibri"/>
                <a:cs typeface="Calibri"/>
              </a:rPr>
              <a:t>0</a:t>
            </a:r>
            <a:endParaRPr lang="en-US" sz="1500" dirty="0">
              <a:latin typeface="Calibri"/>
              <a:cs typeface="Calibri"/>
            </a:endParaRPr>
          </a:p>
        </p:txBody>
      </p:sp>
      <p:pic>
        <p:nvPicPr>
          <p:cNvPr id="2" name="Picture 1"/>
          <p:cNvPicPr>
            <a:picLocks noChangeAspect="1"/>
          </p:cNvPicPr>
          <p:nvPr/>
        </p:nvPicPr>
        <p:blipFill>
          <a:blip r:embed="rId12"/>
          <a:stretch>
            <a:fillRect/>
          </a:stretch>
        </p:blipFill>
        <p:spPr>
          <a:xfrm>
            <a:off x="2514601" y="4030463"/>
            <a:ext cx="3242225" cy="1797538"/>
          </a:xfrm>
          <a:prstGeom prst="rect">
            <a:avLst/>
          </a:prstGeom>
        </p:spPr>
      </p:pic>
    </p:spTree>
    <p:extLst>
      <p:ext uri="{BB962C8B-B14F-4D97-AF65-F5344CB8AC3E}">
        <p14:creationId xmlns:p14="http://schemas.microsoft.com/office/powerpoint/2010/main" val="127773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dirty="0" smtClean="0"/>
              <a:t>Problem: a small change in </a:t>
            </a:r>
            <a:r>
              <a:rPr lang="en-US" dirty="0"/>
              <a:t>the weights or bias of any single perceptron in the network </a:t>
            </a:r>
            <a:r>
              <a:rPr lang="en-US" dirty="0" smtClean="0"/>
              <a:t>can causes </a:t>
            </a:r>
            <a:r>
              <a:rPr lang="en-US" dirty="0"/>
              <a:t>the </a:t>
            </a:r>
            <a:r>
              <a:rPr lang="en-US" dirty="0" smtClean="0"/>
              <a:t>output to </a:t>
            </a:r>
            <a:r>
              <a:rPr lang="en-US" dirty="0"/>
              <a:t>completely </a:t>
            </a:r>
            <a:r>
              <a:rPr lang="en-US" dirty="0" smtClean="0"/>
              <a:t>flip </a:t>
            </a:r>
            <a:r>
              <a:rPr lang="en-US" dirty="0"/>
              <a:t>from </a:t>
            </a:r>
            <a:r>
              <a:rPr lang="en-US" dirty="0" smtClean="0"/>
              <a:t>0</a:t>
            </a:r>
            <a:r>
              <a:rPr lang="en-US" dirty="0"/>
              <a:t> to </a:t>
            </a:r>
            <a:r>
              <a:rPr lang="en-US" dirty="0" smtClean="0"/>
              <a:t>1.</a:t>
            </a:r>
          </a:p>
          <a:p>
            <a:r>
              <a:rPr lang="en-US" dirty="0" smtClean="0"/>
              <a:t>Solution: sigmoid neuron</a:t>
            </a:r>
            <a:endParaRPr lang="en-US" dirty="0"/>
          </a:p>
        </p:txBody>
      </p:sp>
      <p:pic>
        <p:nvPicPr>
          <p:cNvPr id="5" name="Picture 4"/>
          <p:cNvPicPr>
            <a:picLocks noChangeAspect="1"/>
          </p:cNvPicPr>
          <p:nvPr/>
        </p:nvPicPr>
        <p:blipFill>
          <a:blip r:embed="rId3"/>
          <a:stretch>
            <a:fillRect/>
          </a:stretch>
        </p:blipFill>
        <p:spPr>
          <a:xfrm>
            <a:off x="1085850" y="3943350"/>
            <a:ext cx="2667000" cy="1314450"/>
          </a:xfrm>
          <a:prstGeom prst="rect">
            <a:avLst/>
          </a:prstGeom>
        </p:spPr>
      </p:pic>
      <p:sp>
        <p:nvSpPr>
          <p:cNvPr id="6" name="TextBox 5"/>
          <p:cNvSpPr txBox="1"/>
          <p:nvPr/>
        </p:nvSpPr>
        <p:spPr>
          <a:xfrm>
            <a:off x="1714500" y="4926013"/>
            <a:ext cx="1657350" cy="507831"/>
          </a:xfrm>
          <a:prstGeom prst="rect">
            <a:avLst/>
          </a:prstGeom>
          <a:noFill/>
        </p:spPr>
        <p:txBody>
          <a:bodyPr wrap="square" rtlCol="0">
            <a:spAutoFit/>
          </a:bodyPr>
          <a:lstStyle/>
          <a:p>
            <a:r>
              <a:rPr lang="en-US" sz="1350" dirty="0"/>
              <a:t>Same weights and bias </a:t>
            </a:r>
            <a:r>
              <a:rPr lang="en-US" sz="1350"/>
              <a:t>as perceptron</a:t>
            </a:r>
            <a:endParaRPr lang="en-US" sz="1350" dirty="0"/>
          </a:p>
        </p:txBody>
      </p:sp>
      <p:sp>
        <p:nvSpPr>
          <p:cNvPr id="7" name="TextBox 6"/>
          <p:cNvSpPr txBox="1"/>
          <p:nvPr/>
        </p:nvSpPr>
        <p:spPr>
          <a:xfrm>
            <a:off x="285750" y="5398995"/>
            <a:ext cx="1600200" cy="507831"/>
          </a:xfrm>
          <a:prstGeom prst="rect">
            <a:avLst/>
          </a:prstGeom>
          <a:noFill/>
        </p:spPr>
        <p:txBody>
          <a:bodyPr wrap="square" rtlCol="0">
            <a:spAutoFit/>
          </a:bodyPr>
          <a:lstStyle/>
          <a:p>
            <a:r>
              <a:rPr lang="en-US" sz="1350" dirty="0"/>
              <a:t>Inputs: </a:t>
            </a:r>
            <a:r>
              <a:rPr lang="en-US" sz="1350"/>
              <a:t>any real-valued number</a:t>
            </a:r>
            <a:endParaRPr lang="en-US" sz="1350" dirty="0"/>
          </a:p>
        </p:txBody>
      </p:sp>
      <p:sp>
        <p:nvSpPr>
          <p:cNvPr id="8" name="TextBox 7"/>
          <p:cNvSpPr txBox="1"/>
          <p:nvPr/>
        </p:nvSpPr>
        <p:spPr>
          <a:xfrm>
            <a:off x="3528732" y="4683638"/>
            <a:ext cx="1657350" cy="507831"/>
          </a:xfrm>
          <a:prstGeom prst="rect">
            <a:avLst/>
          </a:prstGeom>
          <a:noFill/>
        </p:spPr>
        <p:txBody>
          <a:bodyPr wrap="square" rtlCol="0">
            <a:spAutoFit/>
          </a:bodyPr>
          <a:lstStyle/>
          <a:p>
            <a:r>
              <a:rPr lang="en-US" sz="1350" dirty="0"/>
              <a:t>Output is no longer just 1 or 0.</a:t>
            </a:r>
            <a:endParaRPr lang="en-US" sz="135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926011"/>
            <a:ext cx="1971675" cy="788670"/>
          </a:xfrm>
          <a:prstGeom prst="rect">
            <a:avLst/>
          </a:prstGeom>
        </p:spPr>
      </p:pic>
      <p:sp>
        <p:nvSpPr>
          <p:cNvPr id="11" name="Rectangle 10"/>
          <p:cNvSpPr/>
          <p:nvPr/>
        </p:nvSpPr>
        <p:spPr>
          <a:xfrm>
            <a:off x="5657850" y="4309537"/>
            <a:ext cx="790601" cy="300082"/>
          </a:xfrm>
          <a:prstGeom prst="rect">
            <a:avLst/>
          </a:prstGeom>
        </p:spPr>
        <p:txBody>
          <a:bodyPr wrap="none">
            <a:spAutoFit/>
          </a:bodyPr>
          <a:lstStyle/>
          <a:p>
            <a:r>
              <a:rPr lang="en-US" sz="1350" dirty="0"/>
              <a:t>output =</a:t>
            </a:r>
            <a:endParaRPr lang="en-US" sz="1350" dirty="0"/>
          </a:p>
        </p:txBody>
      </p:sp>
      <p:sp>
        <p:nvSpPr>
          <p:cNvPr id="12" name="Rectangle 11"/>
          <p:cNvSpPr/>
          <p:nvPr/>
        </p:nvSpPr>
        <p:spPr>
          <a:xfrm>
            <a:off x="5784476" y="4868316"/>
            <a:ext cx="1422184" cy="300082"/>
          </a:xfrm>
          <a:prstGeom prst="rect">
            <a:avLst/>
          </a:prstGeom>
        </p:spPr>
        <p:txBody>
          <a:bodyPr wrap="none">
            <a:spAutoFit/>
          </a:bodyPr>
          <a:lstStyle/>
          <a:p>
            <a:r>
              <a:rPr lang="en-US" sz="1350"/>
              <a:t>Sigmoid function:</a:t>
            </a:r>
            <a:endParaRPr lang="en-US" sz="1350"/>
          </a:p>
        </p:txBody>
      </p:sp>
      <p:pic>
        <p:nvPicPr>
          <p:cNvPr id="13" name="Content Placeholder 3"/>
          <p:cNvPicPr>
            <a:picLocks noChangeAspect="1"/>
          </p:cNvPicPr>
          <p:nvPr/>
        </p:nvPicPr>
        <p:blipFill>
          <a:blip r:embed="rId6"/>
          <a:stretch>
            <a:fillRect/>
          </a:stretch>
        </p:blipFill>
        <p:spPr bwMode="auto">
          <a:xfrm>
            <a:off x="5268155" y="2929275"/>
            <a:ext cx="3827391" cy="940561"/>
          </a:xfrm>
          <a:prstGeom prst="rect">
            <a:avLst/>
          </a:prstGeom>
          <a:noFill/>
          <a:ln w="9525">
            <a:noFill/>
            <a:miter lim="800000"/>
            <a:headEnd/>
            <a:tailEnd/>
          </a:ln>
        </p:spPr>
      </p:pic>
      <p:sp>
        <p:nvSpPr>
          <p:cNvPr id="14" name="Rectangle 13"/>
          <p:cNvSpPr/>
          <p:nvPr/>
        </p:nvSpPr>
        <p:spPr>
          <a:xfrm>
            <a:off x="5186082" y="2979848"/>
            <a:ext cx="965585" cy="300082"/>
          </a:xfrm>
          <a:prstGeom prst="rect">
            <a:avLst/>
          </a:prstGeom>
        </p:spPr>
        <p:txBody>
          <a:bodyPr wrap="none">
            <a:spAutoFit/>
          </a:bodyPr>
          <a:lstStyle/>
          <a:p>
            <a:r>
              <a:rPr lang="en-US" sz="1350" dirty="0"/>
              <a:t>Perceptron</a:t>
            </a:r>
            <a:endParaRPr lang="en-US" sz="1350" dirty="0"/>
          </a:p>
        </p:txBody>
      </p:sp>
      <p:sp>
        <p:nvSpPr>
          <p:cNvPr id="15" name="Rectangle 14"/>
          <p:cNvSpPr/>
          <p:nvPr/>
        </p:nvSpPr>
        <p:spPr>
          <a:xfrm>
            <a:off x="5121646" y="4092076"/>
            <a:ext cx="1295996" cy="300082"/>
          </a:xfrm>
          <a:prstGeom prst="rect">
            <a:avLst/>
          </a:prstGeom>
        </p:spPr>
        <p:txBody>
          <a:bodyPr wrap="none">
            <a:spAutoFit/>
          </a:bodyPr>
          <a:lstStyle/>
          <a:p>
            <a:r>
              <a:rPr lang="en-US" sz="1350" dirty="0"/>
              <a:t>Sigmoid neuron</a:t>
            </a:r>
            <a:endParaRPr lang="en-US" sz="1350" dirty="0"/>
          </a:p>
        </p:txBody>
      </p:sp>
    </p:spTree>
    <p:extLst>
      <p:ext uri="{BB962C8B-B14F-4D97-AF65-F5344CB8AC3E}">
        <p14:creationId xmlns:p14="http://schemas.microsoft.com/office/powerpoint/2010/main" val="487246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768"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5268155" y="2929275"/>
            <a:ext cx="3827391" cy="940561"/>
          </a:xfrm>
          <a:prstGeom prst="rect">
            <a:avLst/>
          </a:prstGeom>
          <a:noFill/>
          <a:ln w="9525">
            <a:noFill/>
            <a:miter lim="800000"/>
            <a:headEnd/>
            <a:tailEnd/>
          </a:ln>
        </p:spPr>
      </p:pic>
    </p:spTree>
    <p:extLst>
      <p:ext uri="{BB962C8B-B14F-4D97-AF65-F5344CB8AC3E}">
        <p14:creationId xmlns:p14="http://schemas.microsoft.com/office/powerpoint/2010/main" val="78540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p:txBody>
      </p:sp>
      <p:pic>
        <p:nvPicPr>
          <p:cNvPr id="4" name="Picture 3"/>
          <p:cNvPicPr>
            <a:picLocks noChangeAspect="1"/>
          </p:cNvPicPr>
          <p:nvPr/>
        </p:nvPicPr>
        <p:blipFill>
          <a:blip r:embed="rId3"/>
          <a:stretch>
            <a:fillRect/>
          </a:stretch>
        </p:blipFill>
        <p:spPr>
          <a:xfrm>
            <a:off x="2286000" y="4176745"/>
            <a:ext cx="3837093" cy="1676400"/>
          </a:xfrm>
          <a:prstGeom prst="rect">
            <a:avLst/>
          </a:prstGeom>
        </p:spPr>
      </p:pic>
      <p:grpSp>
        <p:nvGrpSpPr>
          <p:cNvPr id="7" name="Group 6"/>
          <p:cNvGrpSpPr/>
          <p:nvPr/>
        </p:nvGrpSpPr>
        <p:grpSpPr>
          <a:xfrm>
            <a:off x="822959" y="5792801"/>
            <a:ext cx="4540715" cy="1065200"/>
            <a:chOff x="822959" y="5792801"/>
            <a:chExt cx="4540715" cy="1065200"/>
          </a:xfrm>
        </p:grpSpPr>
        <p:sp>
          <p:nvSpPr>
            <p:cNvPr id="5" name="Rectangle 4"/>
            <p:cNvSpPr/>
            <p:nvPr/>
          </p:nvSpPr>
          <p:spPr>
            <a:xfrm>
              <a:off x="822959" y="5792801"/>
              <a:ext cx="3885807" cy="369332"/>
            </a:xfrm>
            <a:prstGeom prst="rect">
              <a:avLst/>
            </a:prstGeom>
          </p:spPr>
          <p:txBody>
            <a:bodyPr wrap="none">
              <a:spAutoFit/>
            </a:bodyPr>
            <a:lstStyle/>
            <a:p>
              <a:r>
                <a:rPr lang="en-US" dirty="0"/>
                <a:t>We can also write this as a dot product:</a:t>
              </a:r>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46213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75"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spTree>
    <p:extLst>
      <p:ext uri="{BB962C8B-B14F-4D97-AF65-F5344CB8AC3E}">
        <p14:creationId xmlns:p14="http://schemas.microsoft.com/office/powerpoint/2010/main" val="11560502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3028950"/>
            <a:ext cx="5543550" cy="1036850"/>
          </a:xfrm>
          <a:prstGeom prst="rect">
            <a:avLst/>
          </a:prstGeom>
        </p:spPr>
      </p:pic>
    </p:spTree>
    <p:extLst>
      <p:ext uri="{BB962C8B-B14F-4D97-AF65-F5344CB8AC3E}">
        <p14:creationId xmlns:p14="http://schemas.microsoft.com/office/powerpoint/2010/main" val="14538720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Neural </a:t>
            </a:r>
            <a:r>
              <a:rPr lang="en-US" dirty="0" smtClean="0"/>
              <a:t>Nets</a:t>
            </a:r>
            <a:endParaRPr lang="en-US" dirty="0"/>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p:pic>
        <p:nvPicPr>
          <p:cNvPr id="4" name="Picture 3"/>
          <p:cNvPicPr>
            <a:picLocks noChangeAspect="1"/>
          </p:cNvPicPr>
          <p:nvPr/>
        </p:nvPicPr>
        <p:blipFill>
          <a:blip r:embed="rId3"/>
          <a:stretch>
            <a:fillRect/>
          </a:stretch>
        </p:blipFill>
        <p:spPr>
          <a:xfrm>
            <a:off x="1676400" y="3048000"/>
            <a:ext cx="4495800" cy="1123950"/>
          </a:xfrm>
          <a:prstGeom prst="rect">
            <a:avLst/>
          </a:prstGeom>
        </p:spPr>
      </p:pic>
    </p:spTree>
    <p:extLst>
      <p:ext uri="{BB962C8B-B14F-4D97-AF65-F5344CB8AC3E}">
        <p14:creationId xmlns:p14="http://schemas.microsoft.com/office/powerpoint/2010/main" val="7846588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38589</TotalTime>
  <Words>6065</Words>
  <Application>Microsoft Macintosh PowerPoint</Application>
  <PresentationFormat>On-screen Show (4:3)</PresentationFormat>
  <Paragraphs>635</Paragraphs>
  <Slides>62</Slides>
  <Notes>42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Calibri</vt:lpstr>
      <vt:lpstr>Calibri Light</vt:lpstr>
      <vt:lpstr>Cambria Math</vt:lpstr>
      <vt:lpstr>Mangal</vt:lpstr>
      <vt:lpstr>Times</vt:lpstr>
      <vt:lpstr>Wingdings</vt:lpstr>
      <vt:lpstr>Arial</vt:lpstr>
      <vt:lpstr>Retrospect</vt:lpstr>
      <vt:lpstr>Logistic Regression</vt:lpstr>
      <vt:lpstr>PowerPoint Presentation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Neural Networks</vt:lpstr>
      <vt:lpstr>Neural Networks: A brain-inspired metaphor</vt:lpstr>
      <vt:lpstr>A single neuron</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Decision making OR logical functions</vt:lpstr>
      <vt:lpstr>Logical functions</vt:lpstr>
      <vt:lpstr>Power of Perceptrons</vt:lpstr>
      <vt:lpstr>Learning to classify digits</vt:lpstr>
      <vt:lpstr>Sigmoid neurons</vt:lpstr>
      <vt:lpstr>Perceptron</vt:lpstr>
      <vt:lpstr>Sigmoid neuron</vt:lpstr>
      <vt:lpstr>Smoothness is crucial</vt:lpstr>
      <vt:lpstr>Next time: Neural Nets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1839</cp:revision>
  <cp:lastPrinted>2019-11-19T16:47:49Z</cp:lastPrinted>
  <dcterms:created xsi:type="dcterms:W3CDTF">2009-06-12T17:14:38Z</dcterms:created>
  <dcterms:modified xsi:type="dcterms:W3CDTF">2019-11-19T16:51:43Z</dcterms:modified>
</cp:coreProperties>
</file>